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98" r:id="rId2"/>
    <p:sldId id="274" r:id="rId3"/>
    <p:sldId id="299" r:id="rId4"/>
    <p:sldId id="300" r:id="rId5"/>
    <p:sldId id="256" r:id="rId6"/>
    <p:sldId id="257" r:id="rId7"/>
    <p:sldId id="258" r:id="rId8"/>
    <p:sldId id="259" r:id="rId9"/>
    <p:sldId id="260" r:id="rId10"/>
    <p:sldId id="261" r:id="rId11"/>
    <p:sldId id="262" r:id="rId12"/>
    <p:sldId id="282" r:id="rId13"/>
    <p:sldId id="284" r:id="rId14"/>
    <p:sldId id="285" r:id="rId15"/>
    <p:sldId id="281" r:id="rId16"/>
    <p:sldId id="287" r:id="rId17"/>
    <p:sldId id="288" r:id="rId18"/>
    <p:sldId id="286" r:id="rId19"/>
    <p:sldId id="277" r:id="rId20"/>
    <p:sldId id="289" r:id="rId21"/>
    <p:sldId id="263" r:id="rId22"/>
    <p:sldId id="280" r:id="rId23"/>
    <p:sldId id="264" r:id="rId24"/>
    <p:sldId id="265" r:id="rId25"/>
    <p:sldId id="266" r:id="rId26"/>
    <p:sldId id="267" r:id="rId27"/>
    <p:sldId id="290" r:id="rId28"/>
    <p:sldId id="293" r:id="rId29"/>
    <p:sldId id="295" r:id="rId30"/>
    <p:sldId id="292" r:id="rId31"/>
    <p:sldId id="296" r:id="rId32"/>
    <p:sldId id="297" r:id="rId33"/>
    <p:sldId id="498" r:id="rId34"/>
    <p:sldId id="268" r:id="rId35"/>
    <p:sldId id="443" r:id="rId36"/>
    <p:sldId id="499" r:id="rId37"/>
    <p:sldId id="497" r:id="rId38"/>
    <p:sldId id="500" r:id="rId39"/>
    <p:sldId id="501" r:id="rId40"/>
    <p:sldId id="269" r:id="rId41"/>
    <p:sldId id="270" r:id="rId42"/>
    <p:sldId id="271" r:id="rId43"/>
    <p:sldId id="502" r:id="rId44"/>
    <p:sldId id="291"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CB01"/>
    <a:srgbClr val="FDC800"/>
    <a:srgbClr val="FEBC00"/>
    <a:srgbClr val="FED301"/>
    <a:srgbClr val="F4F4F4"/>
    <a:srgbClr val="9834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4" d="100"/>
          <a:sy n="104" d="100"/>
        </p:scale>
        <p:origin x="120"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81D6DA-0FEB-47DD-BC58-69B285BFEC0C}"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GB"/>
        </a:p>
      </dgm:t>
    </dgm:pt>
    <dgm:pt modelId="{AEC79DC5-E711-4E9E-8EDE-E9D427DBF2BC}">
      <dgm:prSet custT="1"/>
      <dgm:spPr>
        <a:solidFill>
          <a:schemeClr val="bg1"/>
        </a:solidFill>
        <a:ln>
          <a:solidFill>
            <a:schemeClr val="accent3">
              <a:lumMod val="50000"/>
            </a:schemeClr>
          </a:solidFill>
        </a:ln>
      </dgm:spPr>
      <dgm:t>
        <a:bodyPr/>
        <a:lstStyle/>
        <a:p>
          <a:r>
            <a:rPr lang="en-GB" sz="1550">
              <a:solidFill>
                <a:schemeClr val="tx1"/>
              </a:solidFill>
            </a:rPr>
            <a:t>Section 1</a:t>
          </a:r>
        </a:p>
      </dgm:t>
    </dgm:pt>
    <dgm:pt modelId="{6A42F968-DB76-4454-976A-11B226DA8997}" type="parTrans" cxnId="{AD2FE765-5E16-49EF-BE8D-59F00537FF2B}">
      <dgm:prSet/>
      <dgm:spPr/>
      <dgm:t>
        <a:bodyPr/>
        <a:lstStyle/>
        <a:p>
          <a:endParaRPr lang="en-GB" sz="1550"/>
        </a:p>
      </dgm:t>
    </dgm:pt>
    <dgm:pt modelId="{E0AF86C1-A455-4F8F-8FBC-2B4EAF058FD6}" type="sibTrans" cxnId="{AD2FE765-5E16-49EF-BE8D-59F00537FF2B}">
      <dgm:prSet/>
      <dgm:spPr/>
      <dgm:t>
        <a:bodyPr/>
        <a:lstStyle/>
        <a:p>
          <a:endParaRPr lang="en-GB" sz="1550"/>
        </a:p>
      </dgm:t>
    </dgm:pt>
    <dgm:pt modelId="{BAA5F4B8-3206-4B4A-9F8E-8F189AD37FA3}">
      <dgm:prSet custT="1"/>
      <dgm:spPr>
        <a:solidFill>
          <a:schemeClr val="bg1"/>
        </a:solidFill>
        <a:ln>
          <a:solidFill>
            <a:schemeClr val="accent3">
              <a:lumMod val="50000"/>
            </a:schemeClr>
          </a:solidFill>
        </a:ln>
      </dgm:spPr>
      <dgm:t>
        <a:bodyPr/>
        <a:lstStyle/>
        <a:p>
          <a:r>
            <a:rPr lang="en-GB" sz="1550" dirty="0">
              <a:solidFill>
                <a:schemeClr val="tx1"/>
              </a:solidFill>
            </a:rPr>
            <a:t>Page 1 to 7:</a:t>
          </a:r>
        </a:p>
      </dgm:t>
    </dgm:pt>
    <dgm:pt modelId="{CCE522EF-785A-40C6-8A7A-E062C8F51A4E}" type="parTrans" cxnId="{50FC0B28-7B2D-4649-8429-908E353E571A}">
      <dgm:prSet/>
      <dgm:spPr/>
      <dgm:t>
        <a:bodyPr/>
        <a:lstStyle/>
        <a:p>
          <a:endParaRPr lang="en-GB" sz="1550"/>
        </a:p>
      </dgm:t>
    </dgm:pt>
    <dgm:pt modelId="{7AB57274-5231-4CFE-B8EC-82E16307DF38}" type="sibTrans" cxnId="{50FC0B28-7B2D-4649-8429-908E353E571A}">
      <dgm:prSet/>
      <dgm:spPr/>
      <dgm:t>
        <a:bodyPr/>
        <a:lstStyle/>
        <a:p>
          <a:endParaRPr lang="en-GB" sz="1550"/>
        </a:p>
      </dgm:t>
    </dgm:pt>
    <dgm:pt modelId="{A4542472-39B9-4A04-9956-69E88C501631}">
      <dgm:prSet custT="1"/>
      <dgm:spPr>
        <a:solidFill>
          <a:schemeClr val="bg1"/>
        </a:solidFill>
        <a:ln>
          <a:solidFill>
            <a:schemeClr val="accent3">
              <a:lumMod val="50000"/>
            </a:schemeClr>
          </a:solidFill>
        </a:ln>
      </dgm:spPr>
      <dgm:t>
        <a:bodyPr/>
        <a:lstStyle/>
        <a:p>
          <a:r>
            <a:rPr lang="en-GB" sz="1550" dirty="0">
              <a:solidFill>
                <a:schemeClr val="tx1"/>
              </a:solidFill>
            </a:rPr>
            <a:t>Initial pages / Terminology and </a:t>
          </a:r>
        </a:p>
      </dgm:t>
    </dgm:pt>
    <dgm:pt modelId="{0DA3EFBC-B7F7-4D23-AF67-D8ABBFF97039}" type="parTrans" cxnId="{B9C89E38-71AC-4708-A3FB-0615B2FC795E}">
      <dgm:prSet/>
      <dgm:spPr/>
      <dgm:t>
        <a:bodyPr/>
        <a:lstStyle/>
        <a:p>
          <a:endParaRPr lang="en-GB" sz="1550"/>
        </a:p>
      </dgm:t>
    </dgm:pt>
    <dgm:pt modelId="{29C971C8-2788-4A9E-B31B-C1953D0E0D19}" type="sibTrans" cxnId="{B9C89E38-71AC-4708-A3FB-0615B2FC795E}">
      <dgm:prSet/>
      <dgm:spPr/>
      <dgm:t>
        <a:bodyPr/>
        <a:lstStyle/>
        <a:p>
          <a:endParaRPr lang="en-GB" sz="1550"/>
        </a:p>
      </dgm:t>
    </dgm:pt>
    <dgm:pt modelId="{F3AB386B-1487-46F2-B127-B3EB3F3E6AAB}">
      <dgm:prSet custT="1"/>
      <dgm:spPr>
        <a:solidFill>
          <a:schemeClr val="bg1"/>
        </a:solidFill>
        <a:ln>
          <a:solidFill>
            <a:schemeClr val="accent3">
              <a:lumMod val="50000"/>
            </a:schemeClr>
          </a:solidFill>
        </a:ln>
      </dgm:spPr>
      <dgm:t>
        <a:bodyPr/>
        <a:lstStyle/>
        <a:p>
          <a:r>
            <a:rPr lang="en-GB" sz="1550" dirty="0">
              <a:solidFill>
                <a:schemeClr val="tx1"/>
              </a:solidFill>
            </a:rPr>
            <a:t>Death Grant Nominations.</a:t>
          </a:r>
        </a:p>
      </dgm:t>
    </dgm:pt>
    <dgm:pt modelId="{C99567C5-DA41-46A0-B69C-CE9C7A57FACC}" type="parTrans" cxnId="{4EA10EB1-7D66-4268-B1CC-F3FC437212A5}">
      <dgm:prSet/>
      <dgm:spPr/>
      <dgm:t>
        <a:bodyPr/>
        <a:lstStyle/>
        <a:p>
          <a:endParaRPr lang="en-GB" sz="1550"/>
        </a:p>
      </dgm:t>
    </dgm:pt>
    <dgm:pt modelId="{CE9733DE-DE30-4067-AD9F-4AA37254CF03}" type="sibTrans" cxnId="{4EA10EB1-7D66-4268-B1CC-F3FC437212A5}">
      <dgm:prSet/>
      <dgm:spPr/>
      <dgm:t>
        <a:bodyPr/>
        <a:lstStyle/>
        <a:p>
          <a:endParaRPr lang="en-GB" sz="1550"/>
        </a:p>
      </dgm:t>
    </dgm:pt>
    <dgm:pt modelId="{79D94C10-E2E9-4793-B28A-94D31FBA72AB}">
      <dgm:prSet custT="1"/>
      <dgm:spPr>
        <a:solidFill>
          <a:schemeClr val="accent2">
            <a:lumMod val="75000"/>
          </a:schemeClr>
        </a:solidFill>
      </dgm:spPr>
      <dgm:t>
        <a:bodyPr/>
        <a:lstStyle/>
        <a:p>
          <a:r>
            <a:rPr lang="en-GB" sz="1550" dirty="0"/>
            <a:t>Question / Clarifications.</a:t>
          </a:r>
        </a:p>
      </dgm:t>
    </dgm:pt>
    <dgm:pt modelId="{965A0F13-769A-4A8F-A75C-78E44C0E61D7}" type="parTrans" cxnId="{A47F80A7-60EB-4317-AEFD-AD4D7E4B7DEB}">
      <dgm:prSet/>
      <dgm:spPr/>
      <dgm:t>
        <a:bodyPr/>
        <a:lstStyle/>
        <a:p>
          <a:endParaRPr lang="en-GB" sz="1550"/>
        </a:p>
      </dgm:t>
    </dgm:pt>
    <dgm:pt modelId="{0F04ACDD-69D9-4814-860F-63661391796F}" type="sibTrans" cxnId="{A47F80A7-60EB-4317-AEFD-AD4D7E4B7DEB}">
      <dgm:prSet/>
      <dgm:spPr/>
      <dgm:t>
        <a:bodyPr/>
        <a:lstStyle/>
        <a:p>
          <a:endParaRPr lang="en-GB" sz="1550"/>
        </a:p>
      </dgm:t>
    </dgm:pt>
    <dgm:pt modelId="{4D39DB42-31FD-459A-9C0C-BAD50DB85B12}">
      <dgm:prSet custT="1"/>
      <dgm:spPr>
        <a:solidFill>
          <a:schemeClr val="bg1"/>
        </a:solidFill>
        <a:ln>
          <a:solidFill>
            <a:schemeClr val="accent3">
              <a:lumMod val="50000"/>
            </a:schemeClr>
          </a:solidFill>
        </a:ln>
      </dgm:spPr>
      <dgm:t>
        <a:bodyPr/>
        <a:lstStyle/>
        <a:p>
          <a:r>
            <a:rPr lang="en-GB" sz="1550" dirty="0">
              <a:solidFill>
                <a:schemeClr val="tx1"/>
              </a:solidFill>
            </a:rPr>
            <a:t>Section 2</a:t>
          </a:r>
        </a:p>
      </dgm:t>
    </dgm:pt>
    <dgm:pt modelId="{1C05F493-8039-4B32-8502-F108B2EC5B05}" type="parTrans" cxnId="{2A952DFD-EEBF-4533-A231-AD9E3DC7D66A}">
      <dgm:prSet/>
      <dgm:spPr/>
      <dgm:t>
        <a:bodyPr/>
        <a:lstStyle/>
        <a:p>
          <a:endParaRPr lang="en-GB" sz="1550"/>
        </a:p>
      </dgm:t>
    </dgm:pt>
    <dgm:pt modelId="{82B4562C-4DE4-4968-A5CA-DF9A98084101}" type="sibTrans" cxnId="{2A952DFD-EEBF-4533-A231-AD9E3DC7D66A}">
      <dgm:prSet/>
      <dgm:spPr/>
      <dgm:t>
        <a:bodyPr/>
        <a:lstStyle/>
        <a:p>
          <a:endParaRPr lang="en-GB" sz="1550"/>
        </a:p>
      </dgm:t>
    </dgm:pt>
    <dgm:pt modelId="{FB60539C-4006-4E57-85F0-304A7F1B2A70}">
      <dgm:prSet custT="1"/>
      <dgm:spPr>
        <a:solidFill>
          <a:schemeClr val="bg1"/>
        </a:solidFill>
        <a:ln>
          <a:solidFill>
            <a:schemeClr val="accent3">
              <a:lumMod val="50000"/>
            </a:schemeClr>
          </a:solidFill>
        </a:ln>
      </dgm:spPr>
      <dgm:t>
        <a:bodyPr/>
        <a:lstStyle/>
        <a:p>
          <a:r>
            <a:rPr lang="en-GB" sz="1550" dirty="0">
              <a:solidFill>
                <a:schemeClr val="tx1"/>
              </a:solidFill>
            </a:rPr>
            <a:t>Page 8 - 12: </a:t>
          </a:r>
        </a:p>
      </dgm:t>
    </dgm:pt>
    <dgm:pt modelId="{6B64821A-9DBE-44EA-B5A0-37BED06F1A64}" type="parTrans" cxnId="{EACA0251-06CC-42CD-821F-CBBE0B836509}">
      <dgm:prSet/>
      <dgm:spPr/>
      <dgm:t>
        <a:bodyPr/>
        <a:lstStyle/>
        <a:p>
          <a:endParaRPr lang="en-GB" sz="1550"/>
        </a:p>
      </dgm:t>
    </dgm:pt>
    <dgm:pt modelId="{EFF57A92-AB15-473C-B1AB-CF0D0A0AAAC8}" type="sibTrans" cxnId="{EACA0251-06CC-42CD-821F-CBBE0B836509}">
      <dgm:prSet/>
      <dgm:spPr/>
      <dgm:t>
        <a:bodyPr/>
        <a:lstStyle/>
        <a:p>
          <a:endParaRPr lang="en-GB" sz="1550"/>
        </a:p>
      </dgm:t>
    </dgm:pt>
    <dgm:pt modelId="{B8C252D5-BC89-4EA5-A998-B09338BE27FA}">
      <dgm:prSet custT="1"/>
      <dgm:spPr>
        <a:solidFill>
          <a:schemeClr val="bg1"/>
        </a:solidFill>
        <a:ln>
          <a:solidFill>
            <a:schemeClr val="accent3">
              <a:lumMod val="50000"/>
            </a:schemeClr>
          </a:solidFill>
        </a:ln>
      </dgm:spPr>
      <dgm:t>
        <a:bodyPr/>
        <a:lstStyle/>
        <a:p>
          <a:r>
            <a:rPr lang="en-GB" sz="1550" dirty="0">
              <a:solidFill>
                <a:schemeClr val="tx1"/>
              </a:solidFill>
            </a:rPr>
            <a:t>When Can I retire? </a:t>
          </a:r>
        </a:p>
      </dgm:t>
    </dgm:pt>
    <dgm:pt modelId="{7E203082-CABF-4578-BBEF-52A4DEF595E2}" type="parTrans" cxnId="{D37E1D1A-336F-49CB-A3F0-0332382A36CE}">
      <dgm:prSet/>
      <dgm:spPr/>
      <dgm:t>
        <a:bodyPr/>
        <a:lstStyle/>
        <a:p>
          <a:endParaRPr lang="en-GB" sz="1550"/>
        </a:p>
      </dgm:t>
    </dgm:pt>
    <dgm:pt modelId="{2F6C3BEF-ADF0-4A1B-9791-57085509CB77}" type="sibTrans" cxnId="{D37E1D1A-336F-49CB-A3F0-0332382A36CE}">
      <dgm:prSet/>
      <dgm:spPr/>
      <dgm:t>
        <a:bodyPr/>
        <a:lstStyle/>
        <a:p>
          <a:endParaRPr lang="en-GB" sz="1550"/>
        </a:p>
      </dgm:t>
    </dgm:pt>
    <dgm:pt modelId="{8CAF3B2B-8E4C-4004-9CCD-62B7177072A5}">
      <dgm:prSet custT="1"/>
      <dgm:spPr>
        <a:solidFill>
          <a:schemeClr val="bg1"/>
        </a:solidFill>
        <a:ln>
          <a:solidFill>
            <a:schemeClr val="accent3">
              <a:lumMod val="50000"/>
            </a:schemeClr>
          </a:solidFill>
        </a:ln>
      </dgm:spPr>
      <dgm:t>
        <a:bodyPr/>
        <a:lstStyle/>
        <a:p>
          <a:r>
            <a:rPr lang="en-GB" sz="1550" dirty="0">
              <a:solidFill>
                <a:schemeClr val="tx1"/>
              </a:solidFill>
            </a:rPr>
            <a:t>Reduction Factors.</a:t>
          </a:r>
        </a:p>
      </dgm:t>
    </dgm:pt>
    <dgm:pt modelId="{6EEDD008-06CF-4BB3-9F40-A590FEF07954}" type="parTrans" cxnId="{BBAC7AA7-38BB-4620-978C-15464678F4FD}">
      <dgm:prSet/>
      <dgm:spPr/>
      <dgm:t>
        <a:bodyPr/>
        <a:lstStyle/>
        <a:p>
          <a:endParaRPr lang="en-GB" sz="1550"/>
        </a:p>
      </dgm:t>
    </dgm:pt>
    <dgm:pt modelId="{61754A5D-CE0F-4FB7-9628-612262460AE7}" type="sibTrans" cxnId="{BBAC7AA7-38BB-4620-978C-15464678F4FD}">
      <dgm:prSet/>
      <dgm:spPr/>
      <dgm:t>
        <a:bodyPr/>
        <a:lstStyle/>
        <a:p>
          <a:endParaRPr lang="en-GB" sz="1550"/>
        </a:p>
      </dgm:t>
    </dgm:pt>
    <dgm:pt modelId="{8277F340-66D4-4000-91BF-46045D269B2E}">
      <dgm:prSet custT="1"/>
      <dgm:spPr>
        <a:solidFill>
          <a:schemeClr val="bg1"/>
        </a:solidFill>
        <a:ln>
          <a:solidFill>
            <a:schemeClr val="accent3">
              <a:lumMod val="50000"/>
            </a:schemeClr>
          </a:solidFill>
        </a:ln>
      </dgm:spPr>
      <dgm:t>
        <a:bodyPr/>
        <a:lstStyle/>
        <a:p>
          <a:r>
            <a:rPr lang="en-GB" sz="1550" dirty="0">
              <a:solidFill>
                <a:schemeClr val="tx1"/>
              </a:solidFill>
            </a:rPr>
            <a:t>Projected Pension at 60.</a:t>
          </a:r>
        </a:p>
      </dgm:t>
    </dgm:pt>
    <dgm:pt modelId="{53F4E5E4-6A80-4F95-84C7-066844D5D21E}" type="parTrans" cxnId="{A6886F13-4C97-421D-A60F-0DFB25580A6D}">
      <dgm:prSet/>
      <dgm:spPr/>
      <dgm:t>
        <a:bodyPr/>
        <a:lstStyle/>
        <a:p>
          <a:endParaRPr lang="en-GB" sz="1550"/>
        </a:p>
      </dgm:t>
    </dgm:pt>
    <dgm:pt modelId="{DB3F9F57-0F93-41C7-9F2D-51717596CAE0}" type="sibTrans" cxnId="{A6886F13-4C97-421D-A60F-0DFB25580A6D}">
      <dgm:prSet/>
      <dgm:spPr/>
      <dgm:t>
        <a:bodyPr/>
        <a:lstStyle/>
        <a:p>
          <a:endParaRPr lang="en-GB" sz="1550"/>
        </a:p>
      </dgm:t>
    </dgm:pt>
    <dgm:pt modelId="{04B60FBD-85AB-4E37-9112-EB766E66E0AB}">
      <dgm:prSet custT="1"/>
      <dgm:spPr>
        <a:solidFill>
          <a:schemeClr val="accent2">
            <a:lumMod val="75000"/>
          </a:schemeClr>
        </a:solidFill>
      </dgm:spPr>
      <dgm:t>
        <a:bodyPr/>
        <a:lstStyle/>
        <a:p>
          <a:r>
            <a:rPr lang="en-GB" sz="1550" dirty="0"/>
            <a:t>Question / Clarifications.</a:t>
          </a:r>
        </a:p>
      </dgm:t>
    </dgm:pt>
    <dgm:pt modelId="{2F9516CB-F8EB-431E-BCEE-CFDDF39CDF55}" type="parTrans" cxnId="{F06E1CB5-CC91-4652-85A4-2665A6F3354F}">
      <dgm:prSet/>
      <dgm:spPr/>
      <dgm:t>
        <a:bodyPr/>
        <a:lstStyle/>
        <a:p>
          <a:endParaRPr lang="en-GB" sz="1550"/>
        </a:p>
      </dgm:t>
    </dgm:pt>
    <dgm:pt modelId="{833D4534-0F62-4C2D-A901-8F09D7B9A71F}" type="sibTrans" cxnId="{F06E1CB5-CC91-4652-85A4-2665A6F3354F}">
      <dgm:prSet/>
      <dgm:spPr/>
      <dgm:t>
        <a:bodyPr/>
        <a:lstStyle/>
        <a:p>
          <a:endParaRPr lang="en-GB" sz="1550"/>
        </a:p>
      </dgm:t>
    </dgm:pt>
    <dgm:pt modelId="{60873BD0-890F-48DA-AD75-726EE0901CE6}">
      <dgm:prSet custT="1"/>
      <dgm:spPr>
        <a:solidFill>
          <a:schemeClr val="bg1"/>
        </a:solidFill>
        <a:ln>
          <a:solidFill>
            <a:schemeClr val="accent3">
              <a:lumMod val="50000"/>
            </a:schemeClr>
          </a:solidFill>
        </a:ln>
      </dgm:spPr>
      <dgm:t>
        <a:bodyPr/>
        <a:lstStyle/>
        <a:p>
          <a:r>
            <a:rPr lang="en-GB" sz="1550" dirty="0">
              <a:solidFill>
                <a:schemeClr val="tx1"/>
              </a:solidFill>
            </a:rPr>
            <a:t>Section 3</a:t>
          </a:r>
        </a:p>
      </dgm:t>
    </dgm:pt>
    <dgm:pt modelId="{83331C36-7287-4603-AA49-C6B961D5617F}" type="parTrans" cxnId="{B46BD181-55B0-4002-8916-008A6E109BA4}">
      <dgm:prSet/>
      <dgm:spPr/>
      <dgm:t>
        <a:bodyPr/>
        <a:lstStyle/>
        <a:p>
          <a:endParaRPr lang="en-GB" sz="1550"/>
        </a:p>
      </dgm:t>
    </dgm:pt>
    <dgm:pt modelId="{519E6893-84A8-47E7-BC94-293EA234B397}" type="sibTrans" cxnId="{B46BD181-55B0-4002-8916-008A6E109BA4}">
      <dgm:prSet/>
      <dgm:spPr/>
      <dgm:t>
        <a:bodyPr/>
        <a:lstStyle/>
        <a:p>
          <a:endParaRPr lang="en-GB" sz="1550"/>
        </a:p>
      </dgm:t>
    </dgm:pt>
    <dgm:pt modelId="{F529285F-87E9-4B84-AC3E-BFB2852A0C92}">
      <dgm:prSet custT="1"/>
      <dgm:spPr>
        <a:solidFill>
          <a:schemeClr val="bg1"/>
        </a:solidFill>
        <a:ln>
          <a:solidFill>
            <a:schemeClr val="accent3">
              <a:lumMod val="50000"/>
            </a:schemeClr>
          </a:solidFill>
        </a:ln>
      </dgm:spPr>
      <dgm:t>
        <a:bodyPr/>
        <a:lstStyle/>
        <a:p>
          <a:r>
            <a:rPr lang="en-GB" sz="1550" dirty="0">
              <a:solidFill>
                <a:schemeClr val="tx1"/>
              </a:solidFill>
            </a:rPr>
            <a:t>Page 13 – 14</a:t>
          </a:r>
        </a:p>
      </dgm:t>
    </dgm:pt>
    <dgm:pt modelId="{DBF7F55C-794F-4D92-B92F-42F4A4E11339}" type="parTrans" cxnId="{297BAC83-3AF1-4BB2-BD8E-300662A85394}">
      <dgm:prSet/>
      <dgm:spPr/>
      <dgm:t>
        <a:bodyPr/>
        <a:lstStyle/>
        <a:p>
          <a:endParaRPr lang="en-GB" sz="1550"/>
        </a:p>
      </dgm:t>
    </dgm:pt>
    <dgm:pt modelId="{9CABF132-428F-4455-A13A-245CC7EA7DF0}" type="sibTrans" cxnId="{297BAC83-3AF1-4BB2-BD8E-300662A85394}">
      <dgm:prSet/>
      <dgm:spPr/>
      <dgm:t>
        <a:bodyPr/>
        <a:lstStyle/>
        <a:p>
          <a:endParaRPr lang="en-GB" sz="1550"/>
        </a:p>
      </dgm:t>
    </dgm:pt>
    <dgm:pt modelId="{1B18B606-A684-4B4A-B5D5-3C1C50DFF3B9}">
      <dgm:prSet custT="1"/>
      <dgm:spPr>
        <a:solidFill>
          <a:schemeClr val="bg1"/>
        </a:solidFill>
        <a:ln>
          <a:solidFill>
            <a:schemeClr val="accent3">
              <a:lumMod val="50000"/>
            </a:schemeClr>
          </a:solidFill>
        </a:ln>
      </dgm:spPr>
      <dgm:t>
        <a:bodyPr/>
        <a:lstStyle/>
        <a:p>
          <a:r>
            <a:rPr lang="en-GB" sz="1550" dirty="0">
              <a:solidFill>
                <a:schemeClr val="tx1"/>
              </a:solidFill>
            </a:rPr>
            <a:t>Contribution Adjustments</a:t>
          </a:r>
        </a:p>
      </dgm:t>
    </dgm:pt>
    <dgm:pt modelId="{919BC986-5337-4973-AB61-2F79703C6AC0}" type="parTrans" cxnId="{D2EA80A6-8433-4BE3-8A53-3247BD805D46}">
      <dgm:prSet/>
      <dgm:spPr/>
      <dgm:t>
        <a:bodyPr/>
        <a:lstStyle/>
        <a:p>
          <a:endParaRPr lang="en-GB" sz="1550"/>
        </a:p>
      </dgm:t>
    </dgm:pt>
    <dgm:pt modelId="{303307C7-C2E3-4C26-999A-7F76F3E43CBD}" type="sibTrans" cxnId="{D2EA80A6-8433-4BE3-8A53-3247BD805D46}">
      <dgm:prSet/>
      <dgm:spPr/>
      <dgm:t>
        <a:bodyPr/>
        <a:lstStyle/>
        <a:p>
          <a:endParaRPr lang="en-GB" sz="1550"/>
        </a:p>
      </dgm:t>
    </dgm:pt>
    <dgm:pt modelId="{520E4110-8B29-4231-8CFD-664532D53D95}">
      <dgm:prSet custT="1"/>
      <dgm:spPr>
        <a:solidFill>
          <a:schemeClr val="bg1"/>
        </a:solidFill>
        <a:ln>
          <a:solidFill>
            <a:schemeClr val="accent3">
              <a:lumMod val="50000"/>
            </a:schemeClr>
          </a:solidFill>
        </a:ln>
      </dgm:spPr>
      <dgm:t>
        <a:bodyPr/>
        <a:lstStyle/>
        <a:p>
          <a:r>
            <a:rPr lang="en-GB" sz="1550" dirty="0">
              <a:solidFill>
                <a:schemeClr val="tx1"/>
              </a:solidFill>
            </a:rPr>
            <a:t>Interest</a:t>
          </a:r>
        </a:p>
      </dgm:t>
    </dgm:pt>
    <dgm:pt modelId="{DC9C8871-9BEC-40B9-904D-C6B7677DA395}" type="parTrans" cxnId="{E5882F07-0AB3-4B8F-BC5D-07FF9DD704F0}">
      <dgm:prSet/>
      <dgm:spPr/>
      <dgm:t>
        <a:bodyPr/>
        <a:lstStyle/>
        <a:p>
          <a:endParaRPr lang="en-GB" sz="1550"/>
        </a:p>
      </dgm:t>
    </dgm:pt>
    <dgm:pt modelId="{2A2BDD2D-E303-4C8E-A552-15F50656CEC3}" type="sibTrans" cxnId="{E5882F07-0AB3-4B8F-BC5D-07FF9DD704F0}">
      <dgm:prSet/>
      <dgm:spPr/>
      <dgm:t>
        <a:bodyPr/>
        <a:lstStyle/>
        <a:p>
          <a:endParaRPr lang="en-GB" sz="1550"/>
        </a:p>
      </dgm:t>
    </dgm:pt>
    <dgm:pt modelId="{A779D5BF-0AB1-4118-AFD7-C28669E037BC}">
      <dgm:prSet custT="1"/>
      <dgm:spPr>
        <a:solidFill>
          <a:schemeClr val="bg1"/>
        </a:solidFill>
        <a:ln>
          <a:solidFill>
            <a:schemeClr val="accent3">
              <a:lumMod val="50000"/>
            </a:schemeClr>
          </a:solidFill>
        </a:ln>
      </dgm:spPr>
      <dgm:t>
        <a:bodyPr/>
        <a:lstStyle/>
        <a:p>
          <a:r>
            <a:rPr lang="en-GB" sz="1550" dirty="0">
              <a:solidFill>
                <a:schemeClr val="tx1"/>
              </a:solidFill>
            </a:rPr>
            <a:t>Tax Adjustments</a:t>
          </a:r>
        </a:p>
      </dgm:t>
    </dgm:pt>
    <dgm:pt modelId="{36F92259-6EFB-49C8-9405-00E212FA811D}" type="parTrans" cxnId="{B3D458FF-7562-4129-A0E9-8AC998D7F07F}">
      <dgm:prSet/>
      <dgm:spPr/>
      <dgm:t>
        <a:bodyPr/>
        <a:lstStyle/>
        <a:p>
          <a:endParaRPr lang="en-GB" sz="1550"/>
        </a:p>
      </dgm:t>
    </dgm:pt>
    <dgm:pt modelId="{5336E68E-AE4E-4029-84BC-B3FF3E4E3875}" type="sibTrans" cxnId="{B3D458FF-7562-4129-A0E9-8AC998D7F07F}">
      <dgm:prSet/>
      <dgm:spPr/>
      <dgm:t>
        <a:bodyPr/>
        <a:lstStyle/>
        <a:p>
          <a:endParaRPr lang="en-GB" sz="1550"/>
        </a:p>
      </dgm:t>
    </dgm:pt>
    <dgm:pt modelId="{93B9DFB3-9011-4936-95CF-D388CB467B19}">
      <dgm:prSet custT="1"/>
      <dgm:spPr>
        <a:solidFill>
          <a:srgbClr val="ED7D31">
            <a:lumMod val="75000"/>
          </a:srgbClr>
        </a:solidFill>
        <a:ln w="12700" cap="flat" cmpd="sng" algn="ctr">
          <a:solidFill>
            <a:prstClr val="white">
              <a:hueOff val="0"/>
              <a:satOff val="0"/>
              <a:lumOff val="0"/>
              <a:alphaOff val="0"/>
            </a:prstClr>
          </a:solidFill>
          <a:prstDash val="solid"/>
          <a:miter lim="800000"/>
        </a:ln>
        <a:effectLst/>
      </dgm:spPr>
      <dgm:t>
        <a:bodyPr spcFirstLastPara="0" vert="horz" wrap="square" lIns="53340" tIns="53340" rIns="53340" bIns="53340" numCol="1" spcCol="1270" anchor="ctr" anchorCtr="0"/>
        <a:lstStyle/>
        <a:p>
          <a:r>
            <a:rPr lang="en-GB" sz="1550" kern="1200" dirty="0"/>
            <a:t>Final Question and </a:t>
          </a:r>
          <a:r>
            <a:rPr lang="en-GB" sz="1550" kern="1200" dirty="0">
              <a:solidFill>
                <a:prstClr val="white"/>
              </a:solidFill>
              <a:latin typeface="Calibri" panose="020F0502020204030204"/>
              <a:ea typeface="+mn-ea"/>
              <a:cs typeface="+mn-cs"/>
            </a:rPr>
            <a:t>Useful</a:t>
          </a:r>
          <a:r>
            <a:rPr lang="en-GB" sz="1550" kern="1200" dirty="0"/>
            <a:t> Links</a:t>
          </a:r>
        </a:p>
      </dgm:t>
    </dgm:pt>
    <dgm:pt modelId="{470A6BD3-7B47-4C43-BC87-F42357D5D68E}" type="parTrans" cxnId="{0100F0BE-04C6-4287-ADA9-BE754CBEAEF5}">
      <dgm:prSet/>
      <dgm:spPr/>
      <dgm:t>
        <a:bodyPr/>
        <a:lstStyle/>
        <a:p>
          <a:endParaRPr lang="en-GB" sz="1550"/>
        </a:p>
      </dgm:t>
    </dgm:pt>
    <dgm:pt modelId="{E5C9EE7B-C429-4597-9CCE-CC0AE40A021D}" type="sibTrans" cxnId="{0100F0BE-04C6-4287-ADA9-BE754CBEAEF5}">
      <dgm:prSet/>
      <dgm:spPr/>
      <dgm:t>
        <a:bodyPr/>
        <a:lstStyle/>
        <a:p>
          <a:endParaRPr lang="en-GB" sz="1550"/>
        </a:p>
      </dgm:t>
    </dgm:pt>
    <dgm:pt modelId="{727E0BC1-8D46-45C8-B242-41D78E7F0EB8}" type="pres">
      <dgm:prSet presAssocID="{B281D6DA-0FEB-47DD-BC58-69B285BFEC0C}" presName="CompostProcess" presStyleCnt="0">
        <dgm:presLayoutVars>
          <dgm:dir/>
          <dgm:resizeHandles val="exact"/>
        </dgm:presLayoutVars>
      </dgm:prSet>
      <dgm:spPr/>
    </dgm:pt>
    <dgm:pt modelId="{6AB51173-EDBD-48DD-ACFC-850C9C84DBD1}" type="pres">
      <dgm:prSet presAssocID="{B281D6DA-0FEB-47DD-BC58-69B285BFEC0C}" presName="arrow" presStyleLbl="bgShp" presStyleIdx="0" presStyleCnt="1"/>
      <dgm:spPr/>
    </dgm:pt>
    <dgm:pt modelId="{E4FF9E75-E65A-4594-9938-1AC10E0AC7D3}" type="pres">
      <dgm:prSet presAssocID="{B281D6DA-0FEB-47DD-BC58-69B285BFEC0C}" presName="linearProcess" presStyleCnt="0"/>
      <dgm:spPr/>
    </dgm:pt>
    <dgm:pt modelId="{ADA93A7B-D040-4C1B-94B6-845F8B1124DA}" type="pres">
      <dgm:prSet presAssocID="{AEC79DC5-E711-4E9E-8EDE-E9D427DBF2BC}" presName="textNode" presStyleLbl="node1" presStyleIdx="0" presStyleCnt="6">
        <dgm:presLayoutVars>
          <dgm:bulletEnabled val="1"/>
        </dgm:presLayoutVars>
      </dgm:prSet>
      <dgm:spPr/>
    </dgm:pt>
    <dgm:pt modelId="{9ECDC000-EC66-46F7-8D1E-C837D9F97558}" type="pres">
      <dgm:prSet presAssocID="{E0AF86C1-A455-4F8F-8FBC-2B4EAF058FD6}" presName="sibTrans" presStyleCnt="0"/>
      <dgm:spPr/>
    </dgm:pt>
    <dgm:pt modelId="{DA4796E3-85C9-4EE4-83EA-1BEFE3282358}" type="pres">
      <dgm:prSet presAssocID="{79D94C10-E2E9-4793-B28A-94D31FBA72AB}" presName="textNode" presStyleLbl="node1" presStyleIdx="1" presStyleCnt="6">
        <dgm:presLayoutVars>
          <dgm:bulletEnabled val="1"/>
        </dgm:presLayoutVars>
      </dgm:prSet>
      <dgm:spPr/>
    </dgm:pt>
    <dgm:pt modelId="{795CF770-8F9D-478D-A2EA-F68EF5BB0B71}" type="pres">
      <dgm:prSet presAssocID="{0F04ACDD-69D9-4814-860F-63661391796F}" presName="sibTrans" presStyleCnt="0"/>
      <dgm:spPr/>
    </dgm:pt>
    <dgm:pt modelId="{5B5A88AE-666D-4C03-9CEB-EF7BB6166B2F}" type="pres">
      <dgm:prSet presAssocID="{4D39DB42-31FD-459A-9C0C-BAD50DB85B12}" presName="textNode" presStyleLbl="node1" presStyleIdx="2" presStyleCnt="6">
        <dgm:presLayoutVars>
          <dgm:bulletEnabled val="1"/>
        </dgm:presLayoutVars>
      </dgm:prSet>
      <dgm:spPr/>
    </dgm:pt>
    <dgm:pt modelId="{5809CB3E-DE60-4BC6-96CE-8C83B071CA7B}" type="pres">
      <dgm:prSet presAssocID="{82B4562C-4DE4-4968-A5CA-DF9A98084101}" presName="sibTrans" presStyleCnt="0"/>
      <dgm:spPr/>
    </dgm:pt>
    <dgm:pt modelId="{1A0149A5-8F96-407F-9057-21F342506504}" type="pres">
      <dgm:prSet presAssocID="{04B60FBD-85AB-4E37-9112-EB766E66E0AB}" presName="textNode" presStyleLbl="node1" presStyleIdx="3" presStyleCnt="6">
        <dgm:presLayoutVars>
          <dgm:bulletEnabled val="1"/>
        </dgm:presLayoutVars>
      </dgm:prSet>
      <dgm:spPr/>
    </dgm:pt>
    <dgm:pt modelId="{F18B4399-BC35-4081-AE9F-22F128784A57}" type="pres">
      <dgm:prSet presAssocID="{833D4534-0F62-4C2D-A901-8F09D7B9A71F}" presName="sibTrans" presStyleCnt="0"/>
      <dgm:spPr/>
    </dgm:pt>
    <dgm:pt modelId="{F44A368D-095B-48FD-ABB3-971C01D35C26}" type="pres">
      <dgm:prSet presAssocID="{60873BD0-890F-48DA-AD75-726EE0901CE6}" presName="textNode" presStyleLbl="node1" presStyleIdx="4" presStyleCnt="6">
        <dgm:presLayoutVars>
          <dgm:bulletEnabled val="1"/>
        </dgm:presLayoutVars>
      </dgm:prSet>
      <dgm:spPr/>
    </dgm:pt>
    <dgm:pt modelId="{ABDADB8D-68C5-4D73-B1E3-7917FCB241B8}" type="pres">
      <dgm:prSet presAssocID="{519E6893-84A8-47E7-BC94-293EA234B397}" presName="sibTrans" presStyleCnt="0"/>
      <dgm:spPr/>
    </dgm:pt>
    <dgm:pt modelId="{04B1ECD9-AC14-48D1-932B-173160660BE3}" type="pres">
      <dgm:prSet presAssocID="{93B9DFB3-9011-4936-95CF-D388CB467B19}" presName="textNode" presStyleLbl="node1" presStyleIdx="5" presStyleCnt="6">
        <dgm:presLayoutVars>
          <dgm:bulletEnabled val="1"/>
        </dgm:presLayoutVars>
      </dgm:prSet>
      <dgm:spPr/>
    </dgm:pt>
  </dgm:ptLst>
  <dgm:cxnLst>
    <dgm:cxn modelId="{E5882F07-0AB3-4B8F-BC5D-07FF9DD704F0}" srcId="{60873BD0-890F-48DA-AD75-726EE0901CE6}" destId="{520E4110-8B29-4231-8CFD-664532D53D95}" srcOrd="2" destOrd="0" parTransId="{DC9C8871-9BEC-40B9-904D-C6B7677DA395}" sibTransId="{2A2BDD2D-E303-4C8E-A552-15F50656CEC3}"/>
    <dgm:cxn modelId="{5FCB3913-8015-4C66-A1C7-C0F2BDAD93D7}" type="presOf" srcId="{F529285F-87E9-4B84-AC3E-BFB2852A0C92}" destId="{F44A368D-095B-48FD-ABB3-971C01D35C26}" srcOrd="0" destOrd="1" presId="urn:microsoft.com/office/officeart/2005/8/layout/hProcess9"/>
    <dgm:cxn modelId="{A6886F13-4C97-421D-A60F-0DFB25580A6D}" srcId="{4D39DB42-31FD-459A-9C0C-BAD50DB85B12}" destId="{8277F340-66D4-4000-91BF-46045D269B2E}" srcOrd="3" destOrd="0" parTransId="{53F4E5E4-6A80-4F95-84C7-066844D5D21E}" sibTransId="{DB3F9F57-0F93-41C7-9F2D-51717596CAE0}"/>
    <dgm:cxn modelId="{A99BFF15-B275-442B-A340-AB8DBEAD77F4}" type="presOf" srcId="{BAA5F4B8-3206-4B4A-9F8E-8F189AD37FA3}" destId="{ADA93A7B-D040-4C1B-94B6-845F8B1124DA}" srcOrd="0" destOrd="1" presId="urn:microsoft.com/office/officeart/2005/8/layout/hProcess9"/>
    <dgm:cxn modelId="{D37E1D1A-336F-49CB-A3F0-0332382A36CE}" srcId="{4D39DB42-31FD-459A-9C0C-BAD50DB85B12}" destId="{B8C252D5-BC89-4EA5-A998-B09338BE27FA}" srcOrd="1" destOrd="0" parTransId="{7E203082-CABF-4578-BBEF-52A4DEF595E2}" sibTransId="{2F6C3BEF-ADF0-4A1B-9791-57085509CB77}"/>
    <dgm:cxn modelId="{98535C1A-14EF-4427-890E-4F9B77C9483F}" type="presOf" srcId="{93B9DFB3-9011-4936-95CF-D388CB467B19}" destId="{04B1ECD9-AC14-48D1-932B-173160660BE3}" srcOrd="0" destOrd="0" presId="urn:microsoft.com/office/officeart/2005/8/layout/hProcess9"/>
    <dgm:cxn modelId="{83829A1A-246E-4576-A4FC-91DA7E8872BE}" type="presOf" srcId="{60873BD0-890F-48DA-AD75-726EE0901CE6}" destId="{F44A368D-095B-48FD-ABB3-971C01D35C26}" srcOrd="0" destOrd="0" presId="urn:microsoft.com/office/officeart/2005/8/layout/hProcess9"/>
    <dgm:cxn modelId="{E0864326-8F8F-4B5F-B905-2678CB96C687}" type="presOf" srcId="{A779D5BF-0AB1-4118-AFD7-C28669E037BC}" destId="{F44A368D-095B-48FD-ABB3-971C01D35C26}" srcOrd="0" destOrd="4" presId="urn:microsoft.com/office/officeart/2005/8/layout/hProcess9"/>
    <dgm:cxn modelId="{50FC0B28-7B2D-4649-8429-908E353E571A}" srcId="{AEC79DC5-E711-4E9E-8EDE-E9D427DBF2BC}" destId="{BAA5F4B8-3206-4B4A-9F8E-8F189AD37FA3}" srcOrd="0" destOrd="0" parTransId="{CCE522EF-785A-40C6-8A7A-E062C8F51A4E}" sibTransId="{7AB57274-5231-4CFE-B8EC-82E16307DF38}"/>
    <dgm:cxn modelId="{CC493331-82BB-466A-B00B-DB56DAE93372}" type="presOf" srcId="{8277F340-66D4-4000-91BF-46045D269B2E}" destId="{5B5A88AE-666D-4C03-9CEB-EF7BB6166B2F}" srcOrd="0" destOrd="4" presId="urn:microsoft.com/office/officeart/2005/8/layout/hProcess9"/>
    <dgm:cxn modelId="{B9C89E38-71AC-4708-A3FB-0615B2FC795E}" srcId="{AEC79DC5-E711-4E9E-8EDE-E9D427DBF2BC}" destId="{A4542472-39B9-4A04-9956-69E88C501631}" srcOrd="1" destOrd="0" parTransId="{0DA3EFBC-B7F7-4D23-AF67-D8ABBFF97039}" sibTransId="{29C971C8-2788-4A9E-B31B-C1953D0E0D19}"/>
    <dgm:cxn modelId="{7CF55539-B561-438A-B21D-0161492DC4FD}" type="presOf" srcId="{8CAF3B2B-8E4C-4004-9CCD-62B7177072A5}" destId="{5B5A88AE-666D-4C03-9CEB-EF7BB6166B2F}" srcOrd="0" destOrd="3" presId="urn:microsoft.com/office/officeart/2005/8/layout/hProcess9"/>
    <dgm:cxn modelId="{AD2FE765-5E16-49EF-BE8D-59F00537FF2B}" srcId="{B281D6DA-0FEB-47DD-BC58-69B285BFEC0C}" destId="{AEC79DC5-E711-4E9E-8EDE-E9D427DBF2BC}" srcOrd="0" destOrd="0" parTransId="{6A42F968-DB76-4454-976A-11B226DA8997}" sibTransId="{E0AF86C1-A455-4F8F-8FBC-2B4EAF058FD6}"/>
    <dgm:cxn modelId="{C08FBA70-A326-4ADA-A768-60DC242755F5}" type="presOf" srcId="{520E4110-8B29-4231-8CFD-664532D53D95}" destId="{F44A368D-095B-48FD-ABB3-971C01D35C26}" srcOrd="0" destOrd="3" presId="urn:microsoft.com/office/officeart/2005/8/layout/hProcess9"/>
    <dgm:cxn modelId="{DBD7F270-9E04-4140-92DF-E2CAE5155FB3}" type="presOf" srcId="{4D39DB42-31FD-459A-9C0C-BAD50DB85B12}" destId="{5B5A88AE-666D-4C03-9CEB-EF7BB6166B2F}" srcOrd="0" destOrd="0" presId="urn:microsoft.com/office/officeart/2005/8/layout/hProcess9"/>
    <dgm:cxn modelId="{EACA0251-06CC-42CD-821F-CBBE0B836509}" srcId="{4D39DB42-31FD-459A-9C0C-BAD50DB85B12}" destId="{FB60539C-4006-4E57-85F0-304A7F1B2A70}" srcOrd="0" destOrd="0" parTransId="{6B64821A-9DBE-44EA-B5A0-37BED06F1A64}" sibTransId="{EFF57A92-AB15-473C-B1AB-CF0D0A0AAAC8}"/>
    <dgm:cxn modelId="{32633C54-68A0-4729-8F11-222BD075B538}" type="presOf" srcId="{B8C252D5-BC89-4EA5-A998-B09338BE27FA}" destId="{5B5A88AE-666D-4C03-9CEB-EF7BB6166B2F}" srcOrd="0" destOrd="2" presId="urn:microsoft.com/office/officeart/2005/8/layout/hProcess9"/>
    <dgm:cxn modelId="{F94C3376-DEB2-48D0-BEB9-3F9DD99FC255}" type="presOf" srcId="{79D94C10-E2E9-4793-B28A-94D31FBA72AB}" destId="{DA4796E3-85C9-4EE4-83EA-1BEFE3282358}" srcOrd="0" destOrd="0" presId="urn:microsoft.com/office/officeart/2005/8/layout/hProcess9"/>
    <dgm:cxn modelId="{B46BD181-55B0-4002-8916-008A6E109BA4}" srcId="{B281D6DA-0FEB-47DD-BC58-69B285BFEC0C}" destId="{60873BD0-890F-48DA-AD75-726EE0901CE6}" srcOrd="4" destOrd="0" parTransId="{83331C36-7287-4603-AA49-C6B961D5617F}" sibTransId="{519E6893-84A8-47E7-BC94-293EA234B397}"/>
    <dgm:cxn modelId="{297BAC83-3AF1-4BB2-BD8E-300662A85394}" srcId="{60873BD0-890F-48DA-AD75-726EE0901CE6}" destId="{F529285F-87E9-4B84-AC3E-BFB2852A0C92}" srcOrd="0" destOrd="0" parTransId="{DBF7F55C-794F-4D92-B92F-42F4A4E11339}" sibTransId="{9CABF132-428F-4455-A13A-245CC7EA7DF0}"/>
    <dgm:cxn modelId="{66F6A887-E294-4C54-B193-C6367481F4BB}" type="presOf" srcId="{B281D6DA-0FEB-47DD-BC58-69B285BFEC0C}" destId="{727E0BC1-8D46-45C8-B242-41D78E7F0EB8}" srcOrd="0" destOrd="0" presId="urn:microsoft.com/office/officeart/2005/8/layout/hProcess9"/>
    <dgm:cxn modelId="{4DA6AB92-0613-4C20-823C-FC503B1A2137}" type="presOf" srcId="{AEC79DC5-E711-4E9E-8EDE-E9D427DBF2BC}" destId="{ADA93A7B-D040-4C1B-94B6-845F8B1124DA}" srcOrd="0" destOrd="0" presId="urn:microsoft.com/office/officeart/2005/8/layout/hProcess9"/>
    <dgm:cxn modelId="{F4ED3D98-A259-4132-8B05-DAEC5F2B4AC9}" type="presOf" srcId="{F3AB386B-1487-46F2-B127-B3EB3F3E6AAB}" destId="{ADA93A7B-D040-4C1B-94B6-845F8B1124DA}" srcOrd="0" destOrd="3" presId="urn:microsoft.com/office/officeart/2005/8/layout/hProcess9"/>
    <dgm:cxn modelId="{D2EA80A6-8433-4BE3-8A53-3247BD805D46}" srcId="{60873BD0-890F-48DA-AD75-726EE0901CE6}" destId="{1B18B606-A684-4B4A-B5D5-3C1C50DFF3B9}" srcOrd="1" destOrd="0" parTransId="{919BC986-5337-4973-AB61-2F79703C6AC0}" sibTransId="{303307C7-C2E3-4C26-999A-7F76F3E43CBD}"/>
    <dgm:cxn modelId="{BBAC7AA7-38BB-4620-978C-15464678F4FD}" srcId="{4D39DB42-31FD-459A-9C0C-BAD50DB85B12}" destId="{8CAF3B2B-8E4C-4004-9CCD-62B7177072A5}" srcOrd="2" destOrd="0" parTransId="{6EEDD008-06CF-4BB3-9F40-A590FEF07954}" sibTransId="{61754A5D-CE0F-4FB7-9628-612262460AE7}"/>
    <dgm:cxn modelId="{A47F80A7-60EB-4317-AEFD-AD4D7E4B7DEB}" srcId="{B281D6DA-0FEB-47DD-BC58-69B285BFEC0C}" destId="{79D94C10-E2E9-4793-B28A-94D31FBA72AB}" srcOrd="1" destOrd="0" parTransId="{965A0F13-769A-4A8F-A75C-78E44C0E61D7}" sibTransId="{0F04ACDD-69D9-4814-860F-63661391796F}"/>
    <dgm:cxn modelId="{4EA10EB1-7D66-4268-B1CC-F3FC437212A5}" srcId="{AEC79DC5-E711-4E9E-8EDE-E9D427DBF2BC}" destId="{F3AB386B-1487-46F2-B127-B3EB3F3E6AAB}" srcOrd="2" destOrd="0" parTransId="{C99567C5-DA41-46A0-B69C-CE9C7A57FACC}" sibTransId="{CE9733DE-DE30-4067-AD9F-4AA37254CF03}"/>
    <dgm:cxn modelId="{F06E1CB5-CC91-4652-85A4-2665A6F3354F}" srcId="{B281D6DA-0FEB-47DD-BC58-69B285BFEC0C}" destId="{04B60FBD-85AB-4E37-9112-EB766E66E0AB}" srcOrd="3" destOrd="0" parTransId="{2F9516CB-F8EB-431E-BCEE-CFDDF39CDF55}" sibTransId="{833D4534-0F62-4C2D-A901-8F09D7B9A71F}"/>
    <dgm:cxn modelId="{0100F0BE-04C6-4287-ADA9-BE754CBEAEF5}" srcId="{B281D6DA-0FEB-47DD-BC58-69B285BFEC0C}" destId="{93B9DFB3-9011-4936-95CF-D388CB467B19}" srcOrd="5" destOrd="0" parTransId="{470A6BD3-7B47-4C43-BC87-F42357D5D68E}" sibTransId="{E5C9EE7B-C429-4597-9CCE-CC0AE40A021D}"/>
    <dgm:cxn modelId="{10879BC3-665E-4525-83BD-26CAF271A728}" type="presOf" srcId="{1B18B606-A684-4B4A-B5D5-3C1C50DFF3B9}" destId="{F44A368D-095B-48FD-ABB3-971C01D35C26}" srcOrd="0" destOrd="2" presId="urn:microsoft.com/office/officeart/2005/8/layout/hProcess9"/>
    <dgm:cxn modelId="{9CC275C6-38BF-4F29-A179-BE52149387E0}" type="presOf" srcId="{FB60539C-4006-4E57-85F0-304A7F1B2A70}" destId="{5B5A88AE-666D-4C03-9CEB-EF7BB6166B2F}" srcOrd="0" destOrd="1" presId="urn:microsoft.com/office/officeart/2005/8/layout/hProcess9"/>
    <dgm:cxn modelId="{65FEA4CD-F37D-468E-B0E7-F10D5A04FB1A}" type="presOf" srcId="{04B60FBD-85AB-4E37-9112-EB766E66E0AB}" destId="{1A0149A5-8F96-407F-9057-21F342506504}" srcOrd="0" destOrd="0" presId="urn:microsoft.com/office/officeart/2005/8/layout/hProcess9"/>
    <dgm:cxn modelId="{E24FF7CD-F06F-4C4D-AC3D-24ED96D62851}" type="presOf" srcId="{A4542472-39B9-4A04-9956-69E88C501631}" destId="{ADA93A7B-D040-4C1B-94B6-845F8B1124DA}" srcOrd="0" destOrd="2" presId="urn:microsoft.com/office/officeart/2005/8/layout/hProcess9"/>
    <dgm:cxn modelId="{2A952DFD-EEBF-4533-A231-AD9E3DC7D66A}" srcId="{B281D6DA-0FEB-47DD-BC58-69B285BFEC0C}" destId="{4D39DB42-31FD-459A-9C0C-BAD50DB85B12}" srcOrd="2" destOrd="0" parTransId="{1C05F493-8039-4B32-8502-F108B2EC5B05}" sibTransId="{82B4562C-4DE4-4968-A5CA-DF9A98084101}"/>
    <dgm:cxn modelId="{B3D458FF-7562-4129-A0E9-8AC998D7F07F}" srcId="{60873BD0-890F-48DA-AD75-726EE0901CE6}" destId="{A779D5BF-0AB1-4118-AFD7-C28669E037BC}" srcOrd="3" destOrd="0" parTransId="{36F92259-6EFB-49C8-9405-00E212FA811D}" sibTransId="{5336E68E-AE4E-4029-84BC-B3FF3E4E3875}"/>
    <dgm:cxn modelId="{F80C9A57-8A52-40FC-BFFF-0F8DFFB421CF}" type="presParOf" srcId="{727E0BC1-8D46-45C8-B242-41D78E7F0EB8}" destId="{6AB51173-EDBD-48DD-ACFC-850C9C84DBD1}" srcOrd="0" destOrd="0" presId="urn:microsoft.com/office/officeart/2005/8/layout/hProcess9"/>
    <dgm:cxn modelId="{038EED8A-88CB-46AB-B26C-78FD360F87D9}" type="presParOf" srcId="{727E0BC1-8D46-45C8-B242-41D78E7F0EB8}" destId="{E4FF9E75-E65A-4594-9938-1AC10E0AC7D3}" srcOrd="1" destOrd="0" presId="urn:microsoft.com/office/officeart/2005/8/layout/hProcess9"/>
    <dgm:cxn modelId="{50E7C71F-3E40-4454-98F3-C7DB6BE377A5}" type="presParOf" srcId="{E4FF9E75-E65A-4594-9938-1AC10E0AC7D3}" destId="{ADA93A7B-D040-4C1B-94B6-845F8B1124DA}" srcOrd="0" destOrd="0" presId="urn:microsoft.com/office/officeart/2005/8/layout/hProcess9"/>
    <dgm:cxn modelId="{E5FF4F0D-BD16-4060-9AB0-1CEEB6014D3E}" type="presParOf" srcId="{E4FF9E75-E65A-4594-9938-1AC10E0AC7D3}" destId="{9ECDC000-EC66-46F7-8D1E-C837D9F97558}" srcOrd="1" destOrd="0" presId="urn:microsoft.com/office/officeart/2005/8/layout/hProcess9"/>
    <dgm:cxn modelId="{FFE3F7F5-69C3-45A5-8D4B-3E0DEAA2B1B8}" type="presParOf" srcId="{E4FF9E75-E65A-4594-9938-1AC10E0AC7D3}" destId="{DA4796E3-85C9-4EE4-83EA-1BEFE3282358}" srcOrd="2" destOrd="0" presId="urn:microsoft.com/office/officeart/2005/8/layout/hProcess9"/>
    <dgm:cxn modelId="{246B1243-363A-4E47-98D8-6EF3B9C7658A}" type="presParOf" srcId="{E4FF9E75-E65A-4594-9938-1AC10E0AC7D3}" destId="{795CF770-8F9D-478D-A2EA-F68EF5BB0B71}" srcOrd="3" destOrd="0" presId="urn:microsoft.com/office/officeart/2005/8/layout/hProcess9"/>
    <dgm:cxn modelId="{16144A25-BBB6-4991-A520-E1BCBCCF2C14}" type="presParOf" srcId="{E4FF9E75-E65A-4594-9938-1AC10E0AC7D3}" destId="{5B5A88AE-666D-4C03-9CEB-EF7BB6166B2F}" srcOrd="4" destOrd="0" presId="urn:microsoft.com/office/officeart/2005/8/layout/hProcess9"/>
    <dgm:cxn modelId="{76DB73B2-6B57-4279-A0AF-4C2D0A993F42}" type="presParOf" srcId="{E4FF9E75-E65A-4594-9938-1AC10E0AC7D3}" destId="{5809CB3E-DE60-4BC6-96CE-8C83B071CA7B}" srcOrd="5" destOrd="0" presId="urn:microsoft.com/office/officeart/2005/8/layout/hProcess9"/>
    <dgm:cxn modelId="{E63D05D0-FC45-4F51-B8E0-35201E044753}" type="presParOf" srcId="{E4FF9E75-E65A-4594-9938-1AC10E0AC7D3}" destId="{1A0149A5-8F96-407F-9057-21F342506504}" srcOrd="6" destOrd="0" presId="urn:microsoft.com/office/officeart/2005/8/layout/hProcess9"/>
    <dgm:cxn modelId="{48C41E80-1AA5-47C6-B739-9C077EB47085}" type="presParOf" srcId="{E4FF9E75-E65A-4594-9938-1AC10E0AC7D3}" destId="{F18B4399-BC35-4081-AE9F-22F128784A57}" srcOrd="7" destOrd="0" presId="urn:microsoft.com/office/officeart/2005/8/layout/hProcess9"/>
    <dgm:cxn modelId="{928656F8-66C2-4A30-8B04-CC97882F1809}" type="presParOf" srcId="{E4FF9E75-E65A-4594-9938-1AC10E0AC7D3}" destId="{F44A368D-095B-48FD-ABB3-971C01D35C26}" srcOrd="8" destOrd="0" presId="urn:microsoft.com/office/officeart/2005/8/layout/hProcess9"/>
    <dgm:cxn modelId="{5530ACBA-58ED-4627-93F7-C670AE8F6CFB}" type="presParOf" srcId="{E4FF9E75-E65A-4594-9938-1AC10E0AC7D3}" destId="{ABDADB8D-68C5-4D73-B1E3-7917FCB241B8}" srcOrd="9" destOrd="0" presId="urn:microsoft.com/office/officeart/2005/8/layout/hProcess9"/>
    <dgm:cxn modelId="{8FB5A273-AF37-4098-A31C-5B85A899436C}" type="presParOf" srcId="{E4FF9E75-E65A-4594-9938-1AC10E0AC7D3}" destId="{04B1ECD9-AC14-48D1-932B-173160660BE3}"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9D0391-B220-4F2D-847D-69053F349400}"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GB"/>
        </a:p>
      </dgm:t>
    </dgm:pt>
    <dgm:pt modelId="{792FEE36-575D-474B-A548-552B6542BB1A}">
      <dgm:prSet phldrT="[Text]" custT="1"/>
      <dgm:spPr/>
      <dgm:t>
        <a:bodyPr/>
        <a:lstStyle/>
        <a:p>
          <a:r>
            <a:rPr lang="en-GB" sz="2500" dirty="0"/>
            <a:t>From age 55 to age 60</a:t>
          </a:r>
        </a:p>
      </dgm:t>
    </dgm:pt>
    <dgm:pt modelId="{BD418562-B810-4C9F-AAFF-A870B83AC184}" type="parTrans" cxnId="{D91C5F54-E7B9-437C-940F-2476DC39DFED}">
      <dgm:prSet/>
      <dgm:spPr/>
      <dgm:t>
        <a:bodyPr/>
        <a:lstStyle/>
        <a:p>
          <a:endParaRPr lang="en-GB"/>
        </a:p>
      </dgm:t>
    </dgm:pt>
    <dgm:pt modelId="{FC01AD30-A219-408C-B396-93B3464E095A}" type="sibTrans" cxnId="{D91C5F54-E7B9-437C-940F-2476DC39DFED}">
      <dgm:prSet/>
      <dgm:spPr/>
      <dgm:t>
        <a:bodyPr/>
        <a:lstStyle/>
        <a:p>
          <a:endParaRPr lang="en-GB"/>
        </a:p>
      </dgm:t>
    </dgm:pt>
    <dgm:pt modelId="{D7E68E48-C198-47A3-8CA2-450B81A0256B}">
      <dgm:prSet phldrT="[Text]" custT="1"/>
      <dgm:spPr/>
      <dgm:t>
        <a:bodyPr/>
        <a:lstStyle/>
        <a:p>
          <a:r>
            <a:rPr lang="en-GB" sz="2000" dirty="0"/>
            <a:t>FPS2006 – Payable immediately but with reductions, could defer until 65.</a:t>
          </a:r>
        </a:p>
      </dgm:t>
    </dgm:pt>
    <dgm:pt modelId="{D74F6169-3D21-4397-98F6-F99AF570E3E0}" type="parTrans" cxnId="{E45B46A0-EA88-408D-BEC3-1A599C869001}">
      <dgm:prSet/>
      <dgm:spPr/>
      <dgm:t>
        <a:bodyPr/>
        <a:lstStyle/>
        <a:p>
          <a:endParaRPr lang="en-GB"/>
        </a:p>
      </dgm:t>
    </dgm:pt>
    <dgm:pt modelId="{00E0781C-E431-40E4-A10C-80F7A1D16C93}" type="sibTrans" cxnId="{E45B46A0-EA88-408D-BEC3-1A599C869001}">
      <dgm:prSet/>
      <dgm:spPr/>
      <dgm:t>
        <a:bodyPr/>
        <a:lstStyle/>
        <a:p>
          <a:endParaRPr lang="en-GB"/>
        </a:p>
      </dgm:t>
    </dgm:pt>
    <dgm:pt modelId="{776F878B-6EC9-452B-A77C-CF5571AA5D0E}">
      <dgm:prSet phldrT="[Text]" custT="1"/>
      <dgm:spPr/>
      <dgm:t>
        <a:bodyPr/>
        <a:lstStyle/>
        <a:p>
          <a:r>
            <a:rPr lang="en-GB" sz="2500" dirty="0"/>
            <a:t>From age 60</a:t>
          </a:r>
        </a:p>
      </dgm:t>
    </dgm:pt>
    <dgm:pt modelId="{29FA6F8A-06EF-49DD-A017-A9D895C0A3CB}" type="parTrans" cxnId="{273FACE9-CB98-4E56-8D22-E68CB9A529BB}">
      <dgm:prSet/>
      <dgm:spPr/>
      <dgm:t>
        <a:bodyPr/>
        <a:lstStyle/>
        <a:p>
          <a:endParaRPr lang="en-GB"/>
        </a:p>
      </dgm:t>
    </dgm:pt>
    <dgm:pt modelId="{7C23BAD2-DE88-40A8-B193-20CA35B3423F}" type="sibTrans" cxnId="{273FACE9-CB98-4E56-8D22-E68CB9A529BB}">
      <dgm:prSet/>
      <dgm:spPr/>
      <dgm:t>
        <a:bodyPr/>
        <a:lstStyle/>
        <a:p>
          <a:endParaRPr lang="en-GB"/>
        </a:p>
      </dgm:t>
    </dgm:pt>
    <dgm:pt modelId="{2F074FF8-BBC2-4DC4-B5EA-E113533B6B59}">
      <dgm:prSet phldrT="[Text]" custT="1"/>
      <dgm:spPr/>
      <dgm:t>
        <a:bodyPr/>
        <a:lstStyle/>
        <a:p>
          <a:r>
            <a:rPr lang="en-GB" sz="2000" dirty="0"/>
            <a:t>FPS2015 – Payable immediately without reductions.</a:t>
          </a:r>
        </a:p>
      </dgm:t>
    </dgm:pt>
    <dgm:pt modelId="{BC4E4AB4-D8D1-4C5A-9C1A-750D9F1A662A}" type="parTrans" cxnId="{EADAF16B-8227-4D07-BCD8-A1B9FD277246}">
      <dgm:prSet/>
      <dgm:spPr/>
      <dgm:t>
        <a:bodyPr/>
        <a:lstStyle/>
        <a:p>
          <a:endParaRPr lang="en-GB"/>
        </a:p>
      </dgm:t>
    </dgm:pt>
    <dgm:pt modelId="{4770B8B6-78A7-4A76-B2DE-842A33CF49F8}" type="sibTrans" cxnId="{EADAF16B-8227-4D07-BCD8-A1B9FD277246}">
      <dgm:prSet/>
      <dgm:spPr/>
      <dgm:t>
        <a:bodyPr/>
        <a:lstStyle/>
        <a:p>
          <a:endParaRPr lang="en-GB"/>
        </a:p>
      </dgm:t>
    </dgm:pt>
    <dgm:pt modelId="{75ECA022-8075-4AD9-BFE1-290AF3569839}">
      <dgm:prSet phldrT="[Text]" custT="1"/>
      <dgm:spPr/>
      <dgm:t>
        <a:bodyPr/>
        <a:lstStyle/>
        <a:p>
          <a:r>
            <a:rPr lang="en-GB" sz="2000" dirty="0"/>
            <a:t>FPS2015 – Payable immediately but with reductions, could defer until State Pension Age.</a:t>
          </a:r>
        </a:p>
      </dgm:t>
    </dgm:pt>
    <dgm:pt modelId="{593D3848-E324-4FF0-9292-346F4F225052}" type="parTrans" cxnId="{9A20BB34-D4B1-4593-9DF2-857B9C94045C}">
      <dgm:prSet/>
      <dgm:spPr/>
      <dgm:t>
        <a:bodyPr/>
        <a:lstStyle/>
        <a:p>
          <a:endParaRPr lang="en-GB"/>
        </a:p>
      </dgm:t>
    </dgm:pt>
    <dgm:pt modelId="{544DE30C-2D42-44B5-9F63-56FA2B1B3CB3}" type="sibTrans" cxnId="{9A20BB34-D4B1-4593-9DF2-857B9C94045C}">
      <dgm:prSet/>
      <dgm:spPr/>
      <dgm:t>
        <a:bodyPr/>
        <a:lstStyle/>
        <a:p>
          <a:endParaRPr lang="en-GB"/>
        </a:p>
      </dgm:t>
    </dgm:pt>
    <dgm:pt modelId="{228622B4-9CBE-4DBD-ACA9-823C35CE26D4}">
      <dgm:prSet phldrT="[Text]" custT="1"/>
      <dgm:spPr/>
      <dgm:t>
        <a:bodyPr/>
        <a:lstStyle/>
        <a:p>
          <a:r>
            <a:rPr lang="en-GB" sz="2000" dirty="0"/>
            <a:t>FPS2006 – Payable immediately without reductions.</a:t>
          </a:r>
        </a:p>
      </dgm:t>
    </dgm:pt>
    <dgm:pt modelId="{0DB52DAA-BFDB-4D41-9F75-BCF97F6D4310}" type="parTrans" cxnId="{D8A1969A-0910-4B60-91CE-774AC4EAC1B1}">
      <dgm:prSet/>
      <dgm:spPr/>
      <dgm:t>
        <a:bodyPr/>
        <a:lstStyle/>
        <a:p>
          <a:endParaRPr lang="en-GB"/>
        </a:p>
      </dgm:t>
    </dgm:pt>
    <dgm:pt modelId="{1C13A5B0-7281-4EC2-85DA-BBA2AD6064A7}" type="sibTrans" cxnId="{D8A1969A-0910-4B60-91CE-774AC4EAC1B1}">
      <dgm:prSet/>
      <dgm:spPr/>
      <dgm:t>
        <a:bodyPr/>
        <a:lstStyle/>
        <a:p>
          <a:endParaRPr lang="en-GB"/>
        </a:p>
      </dgm:t>
    </dgm:pt>
    <dgm:pt modelId="{6B04BA14-BD60-4B60-A02D-AC4312E6409B}" type="pres">
      <dgm:prSet presAssocID="{959D0391-B220-4F2D-847D-69053F349400}" presName="Name0" presStyleCnt="0">
        <dgm:presLayoutVars>
          <dgm:dir/>
          <dgm:animLvl val="lvl"/>
          <dgm:resizeHandles val="exact"/>
        </dgm:presLayoutVars>
      </dgm:prSet>
      <dgm:spPr/>
    </dgm:pt>
    <dgm:pt modelId="{9DD08A88-03EF-45D4-8DC0-9CB35E4714B3}" type="pres">
      <dgm:prSet presAssocID="{792FEE36-575D-474B-A548-552B6542BB1A}" presName="linNode" presStyleCnt="0"/>
      <dgm:spPr/>
    </dgm:pt>
    <dgm:pt modelId="{D5E5661A-DA1C-440B-815E-B31046B7F022}" type="pres">
      <dgm:prSet presAssocID="{792FEE36-575D-474B-A548-552B6542BB1A}" presName="parentText" presStyleLbl="node1" presStyleIdx="0" presStyleCnt="2">
        <dgm:presLayoutVars>
          <dgm:chMax val="1"/>
          <dgm:bulletEnabled val="1"/>
        </dgm:presLayoutVars>
      </dgm:prSet>
      <dgm:spPr/>
    </dgm:pt>
    <dgm:pt modelId="{463AECDE-4ED4-4470-82A4-57406611C411}" type="pres">
      <dgm:prSet presAssocID="{792FEE36-575D-474B-A548-552B6542BB1A}" presName="descendantText" presStyleLbl="alignAccFollowNode1" presStyleIdx="0" presStyleCnt="2">
        <dgm:presLayoutVars>
          <dgm:bulletEnabled val="1"/>
        </dgm:presLayoutVars>
      </dgm:prSet>
      <dgm:spPr/>
    </dgm:pt>
    <dgm:pt modelId="{17F68A24-7923-497C-B75E-3E04DE8789F0}" type="pres">
      <dgm:prSet presAssocID="{FC01AD30-A219-408C-B396-93B3464E095A}" presName="sp" presStyleCnt="0"/>
      <dgm:spPr/>
    </dgm:pt>
    <dgm:pt modelId="{E89B0340-512B-436F-A0BB-1211A1317A75}" type="pres">
      <dgm:prSet presAssocID="{776F878B-6EC9-452B-A77C-CF5571AA5D0E}" presName="linNode" presStyleCnt="0"/>
      <dgm:spPr/>
    </dgm:pt>
    <dgm:pt modelId="{BD355B2D-6480-41B6-8439-3FB951AEBE13}" type="pres">
      <dgm:prSet presAssocID="{776F878B-6EC9-452B-A77C-CF5571AA5D0E}" presName="parentText" presStyleLbl="node1" presStyleIdx="1" presStyleCnt="2">
        <dgm:presLayoutVars>
          <dgm:chMax val="1"/>
          <dgm:bulletEnabled val="1"/>
        </dgm:presLayoutVars>
      </dgm:prSet>
      <dgm:spPr/>
    </dgm:pt>
    <dgm:pt modelId="{F034B406-D3E8-4F23-ACD9-0A21FC2A810D}" type="pres">
      <dgm:prSet presAssocID="{776F878B-6EC9-452B-A77C-CF5571AA5D0E}" presName="descendantText" presStyleLbl="alignAccFollowNode1" presStyleIdx="1" presStyleCnt="2">
        <dgm:presLayoutVars>
          <dgm:bulletEnabled val="1"/>
        </dgm:presLayoutVars>
      </dgm:prSet>
      <dgm:spPr/>
    </dgm:pt>
  </dgm:ptLst>
  <dgm:cxnLst>
    <dgm:cxn modelId="{9A20BB34-D4B1-4593-9DF2-857B9C94045C}" srcId="{792FEE36-575D-474B-A548-552B6542BB1A}" destId="{75ECA022-8075-4AD9-BFE1-290AF3569839}" srcOrd="1" destOrd="0" parTransId="{593D3848-E324-4FF0-9292-346F4F225052}" sibTransId="{544DE30C-2D42-44B5-9F63-56FA2B1B3CB3}"/>
    <dgm:cxn modelId="{EADAF16B-8227-4D07-BCD8-A1B9FD277246}" srcId="{776F878B-6EC9-452B-A77C-CF5571AA5D0E}" destId="{2F074FF8-BBC2-4DC4-B5EA-E113533B6B59}" srcOrd="1" destOrd="0" parTransId="{BC4E4AB4-D8D1-4C5A-9C1A-750D9F1A662A}" sibTransId="{4770B8B6-78A7-4A76-B2DE-842A33CF49F8}"/>
    <dgm:cxn modelId="{683A8152-8B7B-480D-BA4E-E584F88950B6}" type="presOf" srcId="{776F878B-6EC9-452B-A77C-CF5571AA5D0E}" destId="{BD355B2D-6480-41B6-8439-3FB951AEBE13}" srcOrd="0" destOrd="0" presId="urn:microsoft.com/office/officeart/2005/8/layout/vList5"/>
    <dgm:cxn modelId="{D91C5F54-E7B9-437C-940F-2476DC39DFED}" srcId="{959D0391-B220-4F2D-847D-69053F349400}" destId="{792FEE36-575D-474B-A548-552B6542BB1A}" srcOrd="0" destOrd="0" parTransId="{BD418562-B810-4C9F-AAFF-A870B83AC184}" sibTransId="{FC01AD30-A219-408C-B396-93B3464E095A}"/>
    <dgm:cxn modelId="{31DF5185-E73D-485B-B922-F1D9C4E93B9D}" type="presOf" srcId="{792FEE36-575D-474B-A548-552B6542BB1A}" destId="{D5E5661A-DA1C-440B-815E-B31046B7F022}" srcOrd="0" destOrd="0" presId="urn:microsoft.com/office/officeart/2005/8/layout/vList5"/>
    <dgm:cxn modelId="{9195BC98-3240-4FEF-91C3-36790F5FC2C3}" type="presOf" srcId="{959D0391-B220-4F2D-847D-69053F349400}" destId="{6B04BA14-BD60-4B60-A02D-AC4312E6409B}" srcOrd="0" destOrd="0" presId="urn:microsoft.com/office/officeart/2005/8/layout/vList5"/>
    <dgm:cxn modelId="{D8A1969A-0910-4B60-91CE-774AC4EAC1B1}" srcId="{776F878B-6EC9-452B-A77C-CF5571AA5D0E}" destId="{228622B4-9CBE-4DBD-ACA9-823C35CE26D4}" srcOrd="0" destOrd="0" parTransId="{0DB52DAA-BFDB-4D41-9F75-BCF97F6D4310}" sibTransId="{1C13A5B0-7281-4EC2-85DA-BBA2AD6064A7}"/>
    <dgm:cxn modelId="{E45B46A0-EA88-408D-BEC3-1A599C869001}" srcId="{792FEE36-575D-474B-A548-552B6542BB1A}" destId="{D7E68E48-C198-47A3-8CA2-450B81A0256B}" srcOrd="0" destOrd="0" parTransId="{D74F6169-3D21-4397-98F6-F99AF570E3E0}" sibTransId="{00E0781C-E431-40E4-A10C-80F7A1D16C93}"/>
    <dgm:cxn modelId="{E0FF16AD-4D7D-474F-A766-92AE24CEDE33}" type="presOf" srcId="{228622B4-9CBE-4DBD-ACA9-823C35CE26D4}" destId="{F034B406-D3E8-4F23-ACD9-0A21FC2A810D}" srcOrd="0" destOrd="0" presId="urn:microsoft.com/office/officeart/2005/8/layout/vList5"/>
    <dgm:cxn modelId="{309E66C0-FABA-4511-A312-6C229C64B2AF}" type="presOf" srcId="{D7E68E48-C198-47A3-8CA2-450B81A0256B}" destId="{463AECDE-4ED4-4470-82A4-57406611C411}" srcOrd="0" destOrd="0" presId="urn:microsoft.com/office/officeart/2005/8/layout/vList5"/>
    <dgm:cxn modelId="{273FACE9-CB98-4E56-8D22-E68CB9A529BB}" srcId="{959D0391-B220-4F2D-847D-69053F349400}" destId="{776F878B-6EC9-452B-A77C-CF5571AA5D0E}" srcOrd="1" destOrd="0" parTransId="{29FA6F8A-06EF-49DD-A017-A9D895C0A3CB}" sibTransId="{7C23BAD2-DE88-40A8-B193-20CA35B3423F}"/>
    <dgm:cxn modelId="{5F798CEA-F5E4-40E9-8950-A9B340781871}" type="presOf" srcId="{75ECA022-8075-4AD9-BFE1-290AF3569839}" destId="{463AECDE-4ED4-4470-82A4-57406611C411}" srcOrd="0" destOrd="1" presId="urn:microsoft.com/office/officeart/2005/8/layout/vList5"/>
    <dgm:cxn modelId="{A6B924F2-ACEB-43B9-8AF8-39DD1E6913C5}" type="presOf" srcId="{2F074FF8-BBC2-4DC4-B5EA-E113533B6B59}" destId="{F034B406-D3E8-4F23-ACD9-0A21FC2A810D}" srcOrd="0" destOrd="1" presId="urn:microsoft.com/office/officeart/2005/8/layout/vList5"/>
    <dgm:cxn modelId="{C2CE3DA8-802C-4B3C-B644-0DF3E460FF64}" type="presParOf" srcId="{6B04BA14-BD60-4B60-A02D-AC4312E6409B}" destId="{9DD08A88-03EF-45D4-8DC0-9CB35E4714B3}" srcOrd="0" destOrd="0" presId="urn:microsoft.com/office/officeart/2005/8/layout/vList5"/>
    <dgm:cxn modelId="{B9397A56-0053-47B2-805B-9D39233D6532}" type="presParOf" srcId="{9DD08A88-03EF-45D4-8DC0-9CB35E4714B3}" destId="{D5E5661A-DA1C-440B-815E-B31046B7F022}" srcOrd="0" destOrd="0" presId="urn:microsoft.com/office/officeart/2005/8/layout/vList5"/>
    <dgm:cxn modelId="{A0796376-C6A3-485D-BB99-3EF7EC5F9796}" type="presParOf" srcId="{9DD08A88-03EF-45D4-8DC0-9CB35E4714B3}" destId="{463AECDE-4ED4-4470-82A4-57406611C411}" srcOrd="1" destOrd="0" presId="urn:microsoft.com/office/officeart/2005/8/layout/vList5"/>
    <dgm:cxn modelId="{AD0D787F-2E8B-4C2F-BE37-5644723D06F7}" type="presParOf" srcId="{6B04BA14-BD60-4B60-A02D-AC4312E6409B}" destId="{17F68A24-7923-497C-B75E-3E04DE8789F0}" srcOrd="1" destOrd="0" presId="urn:microsoft.com/office/officeart/2005/8/layout/vList5"/>
    <dgm:cxn modelId="{219E78EC-132D-4F26-92A9-6B6B356692E5}" type="presParOf" srcId="{6B04BA14-BD60-4B60-A02D-AC4312E6409B}" destId="{E89B0340-512B-436F-A0BB-1211A1317A75}" srcOrd="2" destOrd="0" presId="urn:microsoft.com/office/officeart/2005/8/layout/vList5"/>
    <dgm:cxn modelId="{D6F46DD1-BBB4-44DF-B663-2ED603EB8AA1}" type="presParOf" srcId="{E89B0340-512B-436F-A0BB-1211A1317A75}" destId="{BD355B2D-6480-41B6-8439-3FB951AEBE13}" srcOrd="0" destOrd="0" presId="urn:microsoft.com/office/officeart/2005/8/layout/vList5"/>
    <dgm:cxn modelId="{0EB43BBC-39F6-4423-8536-49B05D63537A}" type="presParOf" srcId="{E89B0340-512B-436F-A0BB-1211A1317A75}" destId="{F034B406-D3E8-4F23-ACD9-0A21FC2A810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B7BB74-D662-4E3C-95F6-C0C2B68C841E}"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GB"/>
        </a:p>
      </dgm:t>
    </dgm:pt>
    <dgm:pt modelId="{D5697F98-5686-4C3C-961E-4374C2AAEAD4}">
      <dgm:prSet phldrT="[Text]"/>
      <dgm:spPr/>
      <dgm:t>
        <a:bodyPr/>
        <a:lstStyle/>
        <a:p>
          <a:r>
            <a:rPr lang="en-GB" altLang="en-US" dirty="0"/>
            <a:t>Settle now</a:t>
          </a:r>
          <a:endParaRPr lang="en-GB" dirty="0"/>
        </a:p>
      </dgm:t>
    </dgm:pt>
    <dgm:pt modelId="{1AC72A02-AB39-4AB1-89EC-92B3081A7902}" type="parTrans" cxnId="{0F6FBE26-BD37-42CD-A904-1A0984668ABA}">
      <dgm:prSet/>
      <dgm:spPr/>
      <dgm:t>
        <a:bodyPr/>
        <a:lstStyle/>
        <a:p>
          <a:endParaRPr lang="en-GB"/>
        </a:p>
      </dgm:t>
    </dgm:pt>
    <dgm:pt modelId="{224D5E89-7ED9-4E89-AD32-05F92DB267A0}" type="sibTrans" cxnId="{0F6FBE26-BD37-42CD-A904-1A0984668ABA}">
      <dgm:prSet/>
      <dgm:spPr/>
      <dgm:t>
        <a:bodyPr/>
        <a:lstStyle/>
        <a:p>
          <a:endParaRPr lang="en-GB"/>
        </a:p>
      </dgm:t>
    </dgm:pt>
    <dgm:pt modelId="{4AF5F0F7-ECA9-4DA4-A94E-E778A66EE56E}">
      <dgm:prSet phldrT="[Text]"/>
      <dgm:spPr/>
      <dgm:t>
        <a:bodyPr/>
        <a:lstStyle/>
        <a:p>
          <a:r>
            <a:rPr lang="en-GB" dirty="0"/>
            <a:t>Interest charged at NS&amp;I saver rate until date of payment</a:t>
          </a:r>
        </a:p>
      </dgm:t>
    </dgm:pt>
    <dgm:pt modelId="{6668185F-485C-45F9-8AA1-3EFA0C57F7C7}" type="parTrans" cxnId="{C82DBA07-1EBD-4039-A7A1-879B04791DDA}">
      <dgm:prSet/>
      <dgm:spPr/>
      <dgm:t>
        <a:bodyPr/>
        <a:lstStyle/>
        <a:p>
          <a:endParaRPr lang="en-GB"/>
        </a:p>
      </dgm:t>
    </dgm:pt>
    <dgm:pt modelId="{A82BD4FA-FECB-42CE-A24B-544BF40F6C44}" type="sibTrans" cxnId="{C82DBA07-1EBD-4039-A7A1-879B04791DDA}">
      <dgm:prSet/>
      <dgm:spPr/>
      <dgm:t>
        <a:bodyPr/>
        <a:lstStyle/>
        <a:p>
          <a:endParaRPr lang="en-GB"/>
        </a:p>
      </dgm:t>
    </dgm:pt>
    <dgm:pt modelId="{E593A8C2-7602-4540-BCF5-90D6CC74608C}">
      <dgm:prSet phldrT="[Text]"/>
      <dgm:spPr/>
      <dgm:t>
        <a:bodyPr/>
        <a:lstStyle/>
        <a:p>
          <a:r>
            <a:rPr lang="en-GB" altLang="en-US" dirty="0"/>
            <a:t>Settle at next RSS or retirement</a:t>
          </a:r>
          <a:endParaRPr lang="en-GB" dirty="0"/>
        </a:p>
      </dgm:t>
    </dgm:pt>
    <dgm:pt modelId="{28ACAD02-679C-46C0-9CAE-29FD309CEA8D}" type="parTrans" cxnId="{5176311A-E264-47C0-A268-418DFE894EA7}">
      <dgm:prSet/>
      <dgm:spPr/>
      <dgm:t>
        <a:bodyPr/>
        <a:lstStyle/>
        <a:p>
          <a:endParaRPr lang="en-GB"/>
        </a:p>
      </dgm:t>
    </dgm:pt>
    <dgm:pt modelId="{1A67F994-E408-4058-814A-50F4D3A0C231}" type="sibTrans" cxnId="{5176311A-E264-47C0-A268-418DFE894EA7}">
      <dgm:prSet/>
      <dgm:spPr/>
      <dgm:t>
        <a:bodyPr/>
        <a:lstStyle/>
        <a:p>
          <a:endParaRPr lang="en-GB"/>
        </a:p>
      </dgm:t>
    </dgm:pt>
    <dgm:pt modelId="{400EA48A-1F38-467F-9D71-FB4F1E88ED88}">
      <dgm:prSet phldrT="[Text]"/>
      <dgm:spPr/>
      <dgm:t>
        <a:bodyPr/>
        <a:lstStyle/>
        <a:p>
          <a:r>
            <a:rPr lang="en-GB" altLang="en-US" dirty="0"/>
            <a:t>Interest charged at NS&amp;I rate until date of payment</a:t>
          </a:r>
          <a:endParaRPr lang="en-GB" dirty="0"/>
        </a:p>
      </dgm:t>
    </dgm:pt>
    <dgm:pt modelId="{AFAFAE75-2FC2-47CA-AC27-24040A1ABADE}" type="parTrans" cxnId="{21344548-584A-49B9-A9C3-A98EBC66D421}">
      <dgm:prSet/>
      <dgm:spPr/>
      <dgm:t>
        <a:bodyPr/>
        <a:lstStyle/>
        <a:p>
          <a:endParaRPr lang="en-GB"/>
        </a:p>
      </dgm:t>
    </dgm:pt>
    <dgm:pt modelId="{178BCDD8-1A1D-4B19-BB67-AE42F708E20A}" type="sibTrans" cxnId="{21344548-584A-49B9-A9C3-A98EBC66D421}">
      <dgm:prSet/>
      <dgm:spPr/>
      <dgm:t>
        <a:bodyPr/>
        <a:lstStyle/>
        <a:p>
          <a:endParaRPr lang="en-GB"/>
        </a:p>
      </dgm:t>
    </dgm:pt>
    <dgm:pt modelId="{0FF84D4D-DFB7-468C-B726-81E36ECD22AF}">
      <dgm:prSet/>
      <dgm:spPr/>
      <dgm:t>
        <a:bodyPr/>
        <a:lstStyle/>
        <a:p>
          <a:r>
            <a:rPr lang="en-GB"/>
            <a:t>Choice remains at retirement:</a:t>
          </a:r>
          <a:endParaRPr lang="en-GB" dirty="0"/>
        </a:p>
      </dgm:t>
    </dgm:pt>
    <dgm:pt modelId="{125C6A3E-67F0-4D29-A5E3-8ECCF094BC27}" type="parTrans" cxnId="{8FD89E8E-F15D-4B0C-8D61-EC334453A741}">
      <dgm:prSet/>
      <dgm:spPr/>
      <dgm:t>
        <a:bodyPr/>
        <a:lstStyle/>
        <a:p>
          <a:endParaRPr lang="en-GB"/>
        </a:p>
      </dgm:t>
    </dgm:pt>
    <dgm:pt modelId="{A221C9B7-04C7-4337-B207-1C6D2AC05A78}" type="sibTrans" cxnId="{8FD89E8E-F15D-4B0C-8D61-EC334453A741}">
      <dgm:prSet/>
      <dgm:spPr/>
      <dgm:t>
        <a:bodyPr/>
        <a:lstStyle/>
        <a:p>
          <a:endParaRPr lang="en-GB"/>
        </a:p>
      </dgm:t>
    </dgm:pt>
    <dgm:pt modelId="{90C0DF56-E83B-483D-98FA-F99D356B1B6E}">
      <dgm:prSet/>
      <dgm:spPr/>
      <dgm:t>
        <a:bodyPr/>
        <a:lstStyle/>
        <a:p>
          <a:r>
            <a:rPr lang="en-GB"/>
            <a:t>Legacy benefits = no further contribution adjustment</a:t>
          </a:r>
          <a:endParaRPr lang="en-GB" dirty="0"/>
        </a:p>
      </dgm:t>
    </dgm:pt>
    <dgm:pt modelId="{F4052171-D0E4-4EED-9AE3-2B8F4A56793F}" type="parTrans" cxnId="{DFD9E887-E07E-4214-B765-54A94160D09E}">
      <dgm:prSet/>
      <dgm:spPr/>
      <dgm:t>
        <a:bodyPr/>
        <a:lstStyle/>
        <a:p>
          <a:endParaRPr lang="en-GB"/>
        </a:p>
      </dgm:t>
    </dgm:pt>
    <dgm:pt modelId="{26F3EEA4-91F6-4593-A139-C80B8A638A06}" type="sibTrans" cxnId="{DFD9E887-E07E-4214-B765-54A94160D09E}">
      <dgm:prSet/>
      <dgm:spPr/>
      <dgm:t>
        <a:bodyPr/>
        <a:lstStyle/>
        <a:p>
          <a:endParaRPr lang="en-GB"/>
        </a:p>
      </dgm:t>
    </dgm:pt>
    <dgm:pt modelId="{F573D61D-B0B2-4578-9D3E-EB731DFD172A}">
      <dgm:prSet/>
      <dgm:spPr/>
      <dgm:t>
        <a:bodyPr/>
        <a:lstStyle/>
        <a:p>
          <a:r>
            <a:rPr lang="en-GB" dirty="0"/>
            <a:t>Reformed benefits = contributions refunded (plus interest at NS&amp;I rate).</a:t>
          </a:r>
        </a:p>
      </dgm:t>
    </dgm:pt>
    <dgm:pt modelId="{8FD087B3-B538-41A5-9917-8859CC1821F3}" type="parTrans" cxnId="{06423985-AF66-4F5B-B05D-1C868081104B}">
      <dgm:prSet/>
      <dgm:spPr/>
      <dgm:t>
        <a:bodyPr/>
        <a:lstStyle/>
        <a:p>
          <a:endParaRPr lang="en-GB"/>
        </a:p>
      </dgm:t>
    </dgm:pt>
    <dgm:pt modelId="{BAB91DCB-C92F-44F5-B1E3-156CAD8D0B83}" type="sibTrans" cxnId="{06423985-AF66-4F5B-B05D-1C868081104B}">
      <dgm:prSet/>
      <dgm:spPr/>
      <dgm:t>
        <a:bodyPr/>
        <a:lstStyle/>
        <a:p>
          <a:endParaRPr lang="en-GB"/>
        </a:p>
      </dgm:t>
    </dgm:pt>
    <dgm:pt modelId="{514143D9-AA04-4B35-823B-4C1B62928D21}">
      <dgm:prSet/>
      <dgm:spPr/>
      <dgm:t>
        <a:bodyPr/>
        <a:lstStyle/>
        <a:p>
          <a:r>
            <a:rPr lang="en-GB" altLang="en-US"/>
            <a:t>Choice remains at retirement:</a:t>
          </a:r>
          <a:endParaRPr lang="en-GB" altLang="en-US" dirty="0"/>
        </a:p>
      </dgm:t>
    </dgm:pt>
    <dgm:pt modelId="{C6FF471F-ED92-4F47-BA70-1DA47046E118}" type="parTrans" cxnId="{CCA07361-9C59-44DF-9288-8EF9083EB218}">
      <dgm:prSet/>
      <dgm:spPr/>
      <dgm:t>
        <a:bodyPr/>
        <a:lstStyle/>
        <a:p>
          <a:endParaRPr lang="en-GB"/>
        </a:p>
      </dgm:t>
    </dgm:pt>
    <dgm:pt modelId="{1FC5578A-55F4-4E98-AE2B-34E40DDF29BF}" type="sibTrans" cxnId="{CCA07361-9C59-44DF-9288-8EF9083EB218}">
      <dgm:prSet/>
      <dgm:spPr/>
      <dgm:t>
        <a:bodyPr/>
        <a:lstStyle/>
        <a:p>
          <a:endParaRPr lang="en-GB"/>
        </a:p>
      </dgm:t>
    </dgm:pt>
    <dgm:pt modelId="{A925A2AD-7F9E-4075-8C6A-A903C052E44C}">
      <dgm:prSet/>
      <dgm:spPr/>
      <dgm:t>
        <a:bodyPr/>
        <a:lstStyle/>
        <a:p>
          <a:r>
            <a:rPr lang="en-GB" altLang="en-US"/>
            <a:t>Legacy benefits = contribution adjustment required (can be done from lump sum)</a:t>
          </a:r>
          <a:endParaRPr lang="en-GB" altLang="en-US" dirty="0"/>
        </a:p>
      </dgm:t>
    </dgm:pt>
    <dgm:pt modelId="{86EE01E7-B1D1-422A-AA3D-DE49E21A4E6E}" type="parTrans" cxnId="{3E0EF874-EF13-44C1-ADD0-01C706376790}">
      <dgm:prSet/>
      <dgm:spPr/>
      <dgm:t>
        <a:bodyPr/>
        <a:lstStyle/>
        <a:p>
          <a:endParaRPr lang="en-GB"/>
        </a:p>
      </dgm:t>
    </dgm:pt>
    <dgm:pt modelId="{4F6B9ADC-BD83-4524-BF98-A7084058F366}" type="sibTrans" cxnId="{3E0EF874-EF13-44C1-ADD0-01C706376790}">
      <dgm:prSet/>
      <dgm:spPr/>
      <dgm:t>
        <a:bodyPr/>
        <a:lstStyle/>
        <a:p>
          <a:endParaRPr lang="en-GB"/>
        </a:p>
      </dgm:t>
    </dgm:pt>
    <dgm:pt modelId="{4233DB1F-09E1-4C4E-9417-C8D0E9D6E5DB}">
      <dgm:prSet/>
      <dgm:spPr/>
      <dgm:t>
        <a:bodyPr/>
        <a:lstStyle/>
        <a:p>
          <a:r>
            <a:rPr lang="en-GB" altLang="en-US" dirty="0"/>
            <a:t>Reformed benefits = no contribution adjustment required.</a:t>
          </a:r>
        </a:p>
      </dgm:t>
    </dgm:pt>
    <dgm:pt modelId="{AE0F0031-EA00-4C4C-BA2D-671FBA6B6B11}" type="parTrans" cxnId="{628D46D8-F999-4BDC-9039-66FDE9E92454}">
      <dgm:prSet/>
      <dgm:spPr/>
      <dgm:t>
        <a:bodyPr/>
        <a:lstStyle/>
        <a:p>
          <a:endParaRPr lang="en-GB"/>
        </a:p>
      </dgm:t>
    </dgm:pt>
    <dgm:pt modelId="{5099BA4E-06FC-4E38-85E4-F3642E350F89}" type="sibTrans" cxnId="{628D46D8-F999-4BDC-9039-66FDE9E92454}">
      <dgm:prSet/>
      <dgm:spPr/>
      <dgm:t>
        <a:bodyPr/>
        <a:lstStyle/>
        <a:p>
          <a:endParaRPr lang="en-GB"/>
        </a:p>
      </dgm:t>
    </dgm:pt>
    <dgm:pt modelId="{F1B12DB4-215C-43BC-8591-8D5B0A9C90C8}" type="pres">
      <dgm:prSet presAssocID="{77B7BB74-D662-4E3C-95F6-C0C2B68C841E}" presName="Name0" presStyleCnt="0">
        <dgm:presLayoutVars>
          <dgm:dir/>
          <dgm:animLvl val="lvl"/>
          <dgm:resizeHandles val="exact"/>
        </dgm:presLayoutVars>
      </dgm:prSet>
      <dgm:spPr/>
    </dgm:pt>
    <dgm:pt modelId="{23C47B4B-53DF-4201-9A71-AB47E2438F37}" type="pres">
      <dgm:prSet presAssocID="{D5697F98-5686-4C3C-961E-4374C2AAEAD4}" presName="composite" presStyleCnt="0"/>
      <dgm:spPr/>
    </dgm:pt>
    <dgm:pt modelId="{6B94C7FD-40EC-4D33-8981-68F653680A85}" type="pres">
      <dgm:prSet presAssocID="{D5697F98-5686-4C3C-961E-4374C2AAEAD4}" presName="parTx" presStyleLbl="alignNode1" presStyleIdx="0" presStyleCnt="2">
        <dgm:presLayoutVars>
          <dgm:chMax val="0"/>
          <dgm:chPref val="0"/>
          <dgm:bulletEnabled val="1"/>
        </dgm:presLayoutVars>
      </dgm:prSet>
      <dgm:spPr/>
    </dgm:pt>
    <dgm:pt modelId="{197A07D0-DC54-4E47-B479-1070BA0D1BCB}" type="pres">
      <dgm:prSet presAssocID="{D5697F98-5686-4C3C-961E-4374C2AAEAD4}" presName="desTx" presStyleLbl="alignAccFollowNode1" presStyleIdx="0" presStyleCnt="2">
        <dgm:presLayoutVars>
          <dgm:bulletEnabled val="1"/>
        </dgm:presLayoutVars>
      </dgm:prSet>
      <dgm:spPr/>
    </dgm:pt>
    <dgm:pt modelId="{17563013-150F-495E-977E-C656869E0E69}" type="pres">
      <dgm:prSet presAssocID="{224D5E89-7ED9-4E89-AD32-05F92DB267A0}" presName="space" presStyleCnt="0"/>
      <dgm:spPr/>
    </dgm:pt>
    <dgm:pt modelId="{5EFC0F7C-3FF2-4BF0-90CB-7A059851CBD3}" type="pres">
      <dgm:prSet presAssocID="{E593A8C2-7602-4540-BCF5-90D6CC74608C}" presName="composite" presStyleCnt="0"/>
      <dgm:spPr/>
    </dgm:pt>
    <dgm:pt modelId="{87A57BF9-BFAC-4307-AA4F-343DE90233E4}" type="pres">
      <dgm:prSet presAssocID="{E593A8C2-7602-4540-BCF5-90D6CC74608C}" presName="parTx" presStyleLbl="alignNode1" presStyleIdx="1" presStyleCnt="2">
        <dgm:presLayoutVars>
          <dgm:chMax val="0"/>
          <dgm:chPref val="0"/>
          <dgm:bulletEnabled val="1"/>
        </dgm:presLayoutVars>
      </dgm:prSet>
      <dgm:spPr/>
    </dgm:pt>
    <dgm:pt modelId="{80DC1936-DA44-456C-8D55-9627D2411AF7}" type="pres">
      <dgm:prSet presAssocID="{E593A8C2-7602-4540-BCF5-90D6CC74608C}" presName="desTx" presStyleLbl="alignAccFollowNode1" presStyleIdx="1" presStyleCnt="2">
        <dgm:presLayoutVars>
          <dgm:bulletEnabled val="1"/>
        </dgm:presLayoutVars>
      </dgm:prSet>
      <dgm:spPr/>
    </dgm:pt>
  </dgm:ptLst>
  <dgm:cxnLst>
    <dgm:cxn modelId="{C82DBA07-1EBD-4039-A7A1-879B04791DDA}" srcId="{D5697F98-5686-4C3C-961E-4374C2AAEAD4}" destId="{4AF5F0F7-ECA9-4DA4-A94E-E778A66EE56E}" srcOrd="0" destOrd="0" parTransId="{6668185F-485C-45F9-8AA1-3EFA0C57F7C7}" sibTransId="{A82BD4FA-FECB-42CE-A24B-544BF40F6C44}"/>
    <dgm:cxn modelId="{85EB9611-30E9-4C4D-8AAF-06825C51ED59}" type="presOf" srcId="{90C0DF56-E83B-483D-98FA-F99D356B1B6E}" destId="{197A07D0-DC54-4E47-B479-1070BA0D1BCB}" srcOrd="0" destOrd="2" presId="urn:microsoft.com/office/officeart/2005/8/layout/hList1"/>
    <dgm:cxn modelId="{3F23AA17-760C-462D-80FA-BE7E323AB2D3}" type="presOf" srcId="{0FF84D4D-DFB7-468C-B726-81E36ECD22AF}" destId="{197A07D0-DC54-4E47-B479-1070BA0D1BCB}" srcOrd="0" destOrd="1" presId="urn:microsoft.com/office/officeart/2005/8/layout/hList1"/>
    <dgm:cxn modelId="{5176311A-E264-47C0-A268-418DFE894EA7}" srcId="{77B7BB74-D662-4E3C-95F6-C0C2B68C841E}" destId="{E593A8C2-7602-4540-BCF5-90D6CC74608C}" srcOrd="1" destOrd="0" parTransId="{28ACAD02-679C-46C0-9CAE-29FD309CEA8D}" sibTransId="{1A67F994-E408-4058-814A-50F4D3A0C231}"/>
    <dgm:cxn modelId="{B63D1C25-AB9C-40F4-AF37-80CEA43DB39A}" type="presOf" srcId="{A925A2AD-7F9E-4075-8C6A-A903C052E44C}" destId="{80DC1936-DA44-456C-8D55-9627D2411AF7}" srcOrd="0" destOrd="2" presId="urn:microsoft.com/office/officeart/2005/8/layout/hList1"/>
    <dgm:cxn modelId="{0F6FBE26-BD37-42CD-A904-1A0984668ABA}" srcId="{77B7BB74-D662-4E3C-95F6-C0C2B68C841E}" destId="{D5697F98-5686-4C3C-961E-4374C2AAEAD4}" srcOrd="0" destOrd="0" parTransId="{1AC72A02-AB39-4AB1-89EC-92B3081A7902}" sibTransId="{224D5E89-7ED9-4E89-AD32-05F92DB267A0}"/>
    <dgm:cxn modelId="{76475732-F65E-462B-B37A-A44A7220CDC3}" type="presOf" srcId="{514143D9-AA04-4B35-823B-4C1B62928D21}" destId="{80DC1936-DA44-456C-8D55-9627D2411AF7}" srcOrd="0" destOrd="1" presId="urn:microsoft.com/office/officeart/2005/8/layout/hList1"/>
    <dgm:cxn modelId="{7FDCB63A-78A9-4CDC-9442-647723066FBD}" type="presOf" srcId="{F573D61D-B0B2-4578-9D3E-EB731DFD172A}" destId="{197A07D0-DC54-4E47-B479-1070BA0D1BCB}" srcOrd="0" destOrd="3" presId="urn:microsoft.com/office/officeart/2005/8/layout/hList1"/>
    <dgm:cxn modelId="{CCA07361-9C59-44DF-9288-8EF9083EB218}" srcId="{E593A8C2-7602-4540-BCF5-90D6CC74608C}" destId="{514143D9-AA04-4B35-823B-4C1B62928D21}" srcOrd="1" destOrd="0" parTransId="{C6FF471F-ED92-4F47-BA70-1DA47046E118}" sibTransId="{1FC5578A-55F4-4E98-AE2B-34E40DDF29BF}"/>
    <dgm:cxn modelId="{21344548-584A-49B9-A9C3-A98EBC66D421}" srcId="{E593A8C2-7602-4540-BCF5-90D6CC74608C}" destId="{400EA48A-1F38-467F-9D71-FB4F1E88ED88}" srcOrd="0" destOrd="0" parTransId="{AFAFAE75-2FC2-47CA-AC27-24040A1ABADE}" sibTransId="{178BCDD8-1A1D-4B19-BB67-AE42F708E20A}"/>
    <dgm:cxn modelId="{DC5DEE48-F233-4729-B0A1-E6DF40FC38E7}" type="presOf" srcId="{E593A8C2-7602-4540-BCF5-90D6CC74608C}" destId="{87A57BF9-BFAC-4307-AA4F-343DE90233E4}" srcOrd="0" destOrd="0" presId="urn:microsoft.com/office/officeart/2005/8/layout/hList1"/>
    <dgm:cxn modelId="{90112C4C-F7B9-4AFF-8F95-C20D22CBD720}" type="presOf" srcId="{400EA48A-1F38-467F-9D71-FB4F1E88ED88}" destId="{80DC1936-DA44-456C-8D55-9627D2411AF7}" srcOrd="0" destOrd="0" presId="urn:microsoft.com/office/officeart/2005/8/layout/hList1"/>
    <dgm:cxn modelId="{697CF84D-5223-4D3A-83FC-A098952B2B03}" type="presOf" srcId="{77B7BB74-D662-4E3C-95F6-C0C2B68C841E}" destId="{F1B12DB4-215C-43BC-8591-8D5B0A9C90C8}" srcOrd="0" destOrd="0" presId="urn:microsoft.com/office/officeart/2005/8/layout/hList1"/>
    <dgm:cxn modelId="{3E0EF874-EF13-44C1-ADD0-01C706376790}" srcId="{E593A8C2-7602-4540-BCF5-90D6CC74608C}" destId="{A925A2AD-7F9E-4075-8C6A-A903C052E44C}" srcOrd="2" destOrd="0" parTransId="{86EE01E7-B1D1-422A-AA3D-DE49E21A4E6E}" sibTransId="{4F6B9ADC-BD83-4524-BF98-A7084058F366}"/>
    <dgm:cxn modelId="{06423985-AF66-4F5B-B05D-1C868081104B}" srcId="{0FF84D4D-DFB7-468C-B726-81E36ECD22AF}" destId="{F573D61D-B0B2-4578-9D3E-EB731DFD172A}" srcOrd="1" destOrd="0" parTransId="{8FD087B3-B538-41A5-9917-8859CC1821F3}" sibTransId="{BAB91DCB-C92F-44F5-B1E3-156CAD8D0B83}"/>
    <dgm:cxn modelId="{DFD9E887-E07E-4214-B765-54A94160D09E}" srcId="{0FF84D4D-DFB7-468C-B726-81E36ECD22AF}" destId="{90C0DF56-E83B-483D-98FA-F99D356B1B6E}" srcOrd="0" destOrd="0" parTransId="{F4052171-D0E4-4EED-9AE3-2B8F4A56793F}" sibTransId="{26F3EEA4-91F6-4593-A139-C80B8A638A06}"/>
    <dgm:cxn modelId="{8FD89E8E-F15D-4B0C-8D61-EC334453A741}" srcId="{D5697F98-5686-4C3C-961E-4374C2AAEAD4}" destId="{0FF84D4D-DFB7-468C-B726-81E36ECD22AF}" srcOrd="1" destOrd="0" parTransId="{125C6A3E-67F0-4D29-A5E3-8ECCF094BC27}" sibTransId="{A221C9B7-04C7-4337-B207-1C6D2AC05A78}"/>
    <dgm:cxn modelId="{628D46D8-F999-4BDC-9039-66FDE9E92454}" srcId="{E593A8C2-7602-4540-BCF5-90D6CC74608C}" destId="{4233DB1F-09E1-4C4E-9417-C8D0E9D6E5DB}" srcOrd="3" destOrd="0" parTransId="{AE0F0031-EA00-4C4C-BA2D-671FBA6B6B11}" sibTransId="{5099BA4E-06FC-4E38-85E4-F3642E350F89}"/>
    <dgm:cxn modelId="{D73104DD-AE19-4DBD-A7A5-11813CB96096}" type="presOf" srcId="{4AF5F0F7-ECA9-4DA4-A94E-E778A66EE56E}" destId="{197A07D0-DC54-4E47-B479-1070BA0D1BCB}" srcOrd="0" destOrd="0" presId="urn:microsoft.com/office/officeart/2005/8/layout/hList1"/>
    <dgm:cxn modelId="{C701DCE7-531B-49CA-829E-EACE441F8858}" type="presOf" srcId="{4233DB1F-09E1-4C4E-9417-C8D0E9D6E5DB}" destId="{80DC1936-DA44-456C-8D55-9627D2411AF7}" srcOrd="0" destOrd="3" presId="urn:microsoft.com/office/officeart/2005/8/layout/hList1"/>
    <dgm:cxn modelId="{6BCA89EF-B4F4-4E40-8687-9566A2BD9C03}" type="presOf" srcId="{D5697F98-5686-4C3C-961E-4374C2AAEAD4}" destId="{6B94C7FD-40EC-4D33-8981-68F653680A85}" srcOrd="0" destOrd="0" presId="urn:microsoft.com/office/officeart/2005/8/layout/hList1"/>
    <dgm:cxn modelId="{858353A2-FC10-43BD-8AEB-0053E1C246E4}" type="presParOf" srcId="{F1B12DB4-215C-43BC-8591-8D5B0A9C90C8}" destId="{23C47B4B-53DF-4201-9A71-AB47E2438F37}" srcOrd="0" destOrd="0" presId="urn:microsoft.com/office/officeart/2005/8/layout/hList1"/>
    <dgm:cxn modelId="{1E19BC1B-3CC1-43D5-AFCB-EDB7DC2105B4}" type="presParOf" srcId="{23C47B4B-53DF-4201-9A71-AB47E2438F37}" destId="{6B94C7FD-40EC-4D33-8981-68F653680A85}" srcOrd="0" destOrd="0" presId="urn:microsoft.com/office/officeart/2005/8/layout/hList1"/>
    <dgm:cxn modelId="{2ED9A26D-307F-4976-A51D-4F696A941B7B}" type="presParOf" srcId="{23C47B4B-53DF-4201-9A71-AB47E2438F37}" destId="{197A07D0-DC54-4E47-B479-1070BA0D1BCB}" srcOrd="1" destOrd="0" presId="urn:microsoft.com/office/officeart/2005/8/layout/hList1"/>
    <dgm:cxn modelId="{709EDB4D-1B3D-4D0A-9634-7989EA6F16D5}" type="presParOf" srcId="{F1B12DB4-215C-43BC-8591-8D5B0A9C90C8}" destId="{17563013-150F-495E-977E-C656869E0E69}" srcOrd="1" destOrd="0" presId="urn:microsoft.com/office/officeart/2005/8/layout/hList1"/>
    <dgm:cxn modelId="{80427BC9-E367-44FF-9A2D-0891785E1BDF}" type="presParOf" srcId="{F1B12DB4-215C-43BC-8591-8D5B0A9C90C8}" destId="{5EFC0F7C-3FF2-4BF0-90CB-7A059851CBD3}" srcOrd="2" destOrd="0" presId="urn:microsoft.com/office/officeart/2005/8/layout/hList1"/>
    <dgm:cxn modelId="{5ABF3275-70F5-4DCB-8547-5FB5614E0DD8}" type="presParOf" srcId="{5EFC0F7C-3FF2-4BF0-90CB-7A059851CBD3}" destId="{87A57BF9-BFAC-4307-AA4F-343DE90233E4}" srcOrd="0" destOrd="0" presId="urn:microsoft.com/office/officeart/2005/8/layout/hList1"/>
    <dgm:cxn modelId="{8A17E551-D153-4A3C-AE6C-3EC8B2D5C6A4}" type="presParOf" srcId="{5EFC0F7C-3FF2-4BF0-90CB-7A059851CBD3}" destId="{80DC1936-DA44-456C-8D55-9627D2411AF7}"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B7BB74-D662-4E3C-95F6-C0C2B68C841E}"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GB"/>
        </a:p>
      </dgm:t>
    </dgm:pt>
    <dgm:pt modelId="{D5697F98-5686-4C3C-961E-4374C2AAEAD4}">
      <dgm:prSet phldrT="[Text]"/>
      <dgm:spPr/>
      <dgm:t>
        <a:bodyPr/>
        <a:lstStyle/>
        <a:p>
          <a:r>
            <a:rPr lang="en-GB" dirty="0"/>
            <a:t>Accept Refund at any point up to retirement</a:t>
          </a:r>
        </a:p>
      </dgm:t>
    </dgm:pt>
    <dgm:pt modelId="{1AC72A02-AB39-4AB1-89EC-92B3081A7902}" type="parTrans" cxnId="{0F6FBE26-BD37-42CD-A904-1A0984668ABA}">
      <dgm:prSet/>
      <dgm:spPr/>
      <dgm:t>
        <a:bodyPr/>
        <a:lstStyle/>
        <a:p>
          <a:endParaRPr lang="en-GB"/>
        </a:p>
      </dgm:t>
    </dgm:pt>
    <dgm:pt modelId="{224D5E89-7ED9-4E89-AD32-05F92DB267A0}" type="sibTrans" cxnId="{0F6FBE26-BD37-42CD-A904-1A0984668ABA}">
      <dgm:prSet/>
      <dgm:spPr/>
      <dgm:t>
        <a:bodyPr/>
        <a:lstStyle/>
        <a:p>
          <a:endParaRPr lang="en-GB"/>
        </a:p>
      </dgm:t>
    </dgm:pt>
    <dgm:pt modelId="{4AF5F0F7-ECA9-4DA4-A94E-E778A66EE56E}">
      <dgm:prSet phldrT="[Text]"/>
      <dgm:spPr/>
      <dgm:t>
        <a:bodyPr/>
        <a:lstStyle/>
        <a:p>
          <a:r>
            <a:rPr lang="en-GB" dirty="0"/>
            <a:t>Interest accrued at 8% until 28 days from initial RSS (NS&amp;I thereafter)</a:t>
          </a:r>
        </a:p>
      </dgm:t>
    </dgm:pt>
    <dgm:pt modelId="{6668185F-485C-45F9-8AA1-3EFA0C57F7C7}" type="parTrans" cxnId="{C82DBA07-1EBD-4039-A7A1-879B04791DDA}">
      <dgm:prSet/>
      <dgm:spPr/>
      <dgm:t>
        <a:bodyPr/>
        <a:lstStyle/>
        <a:p>
          <a:endParaRPr lang="en-GB"/>
        </a:p>
      </dgm:t>
    </dgm:pt>
    <dgm:pt modelId="{A82BD4FA-FECB-42CE-A24B-544BF40F6C44}" type="sibTrans" cxnId="{C82DBA07-1EBD-4039-A7A1-879B04791DDA}">
      <dgm:prSet/>
      <dgm:spPr/>
      <dgm:t>
        <a:bodyPr/>
        <a:lstStyle/>
        <a:p>
          <a:endParaRPr lang="en-GB"/>
        </a:p>
      </dgm:t>
    </dgm:pt>
    <dgm:pt modelId="{E593A8C2-7602-4540-BCF5-90D6CC74608C}">
      <dgm:prSet phldrT="[Text]"/>
      <dgm:spPr/>
      <dgm:t>
        <a:bodyPr/>
        <a:lstStyle/>
        <a:p>
          <a:r>
            <a:rPr lang="en-GB" altLang="en-US" dirty="0"/>
            <a:t>Settle at retirement</a:t>
          </a:r>
          <a:endParaRPr lang="en-GB" dirty="0"/>
        </a:p>
      </dgm:t>
    </dgm:pt>
    <dgm:pt modelId="{28ACAD02-679C-46C0-9CAE-29FD309CEA8D}" type="parTrans" cxnId="{5176311A-E264-47C0-A268-418DFE894EA7}">
      <dgm:prSet/>
      <dgm:spPr/>
      <dgm:t>
        <a:bodyPr/>
        <a:lstStyle/>
        <a:p>
          <a:endParaRPr lang="en-GB"/>
        </a:p>
      </dgm:t>
    </dgm:pt>
    <dgm:pt modelId="{1A67F994-E408-4058-814A-50F4D3A0C231}" type="sibTrans" cxnId="{5176311A-E264-47C0-A268-418DFE894EA7}">
      <dgm:prSet/>
      <dgm:spPr/>
      <dgm:t>
        <a:bodyPr/>
        <a:lstStyle/>
        <a:p>
          <a:endParaRPr lang="en-GB"/>
        </a:p>
      </dgm:t>
    </dgm:pt>
    <dgm:pt modelId="{400EA48A-1F38-467F-9D71-FB4F1E88ED88}">
      <dgm:prSet phldrT="[Text]"/>
      <dgm:spPr/>
      <dgm:t>
        <a:bodyPr/>
        <a:lstStyle/>
        <a:p>
          <a:r>
            <a:rPr lang="en-GB" altLang="en-US" dirty="0"/>
            <a:t>Interest accrued at 8% until 28 days from initial RSS (NS&amp;I thereafter)</a:t>
          </a:r>
          <a:endParaRPr lang="en-GB" dirty="0"/>
        </a:p>
      </dgm:t>
    </dgm:pt>
    <dgm:pt modelId="{AFAFAE75-2FC2-47CA-AC27-24040A1ABADE}" type="parTrans" cxnId="{21344548-584A-49B9-A9C3-A98EBC66D421}">
      <dgm:prSet/>
      <dgm:spPr/>
      <dgm:t>
        <a:bodyPr/>
        <a:lstStyle/>
        <a:p>
          <a:endParaRPr lang="en-GB"/>
        </a:p>
      </dgm:t>
    </dgm:pt>
    <dgm:pt modelId="{178BCDD8-1A1D-4B19-BB67-AE42F708E20A}" type="sibTrans" cxnId="{21344548-584A-49B9-A9C3-A98EBC66D421}">
      <dgm:prSet/>
      <dgm:spPr/>
      <dgm:t>
        <a:bodyPr/>
        <a:lstStyle/>
        <a:p>
          <a:endParaRPr lang="en-GB"/>
        </a:p>
      </dgm:t>
    </dgm:pt>
    <dgm:pt modelId="{18781325-9FCD-497C-A48D-C6A4AA095B10}">
      <dgm:prSet/>
      <dgm:spPr/>
      <dgm:t>
        <a:bodyPr/>
        <a:lstStyle/>
        <a:p>
          <a:r>
            <a:rPr lang="en-GB"/>
            <a:t>Choice remains retirement:</a:t>
          </a:r>
          <a:endParaRPr lang="en-GB" dirty="0"/>
        </a:p>
      </dgm:t>
    </dgm:pt>
    <dgm:pt modelId="{EF472D17-F021-4B3E-A121-A2BE3238B87A}" type="parTrans" cxnId="{0A3A0810-2355-4342-AABC-BDD6EDCD982E}">
      <dgm:prSet/>
      <dgm:spPr/>
      <dgm:t>
        <a:bodyPr/>
        <a:lstStyle/>
        <a:p>
          <a:endParaRPr lang="en-GB"/>
        </a:p>
      </dgm:t>
    </dgm:pt>
    <dgm:pt modelId="{50D7967D-9888-40F0-992E-D65A58C3E902}" type="sibTrans" cxnId="{0A3A0810-2355-4342-AABC-BDD6EDCD982E}">
      <dgm:prSet/>
      <dgm:spPr/>
      <dgm:t>
        <a:bodyPr/>
        <a:lstStyle/>
        <a:p>
          <a:endParaRPr lang="en-GB"/>
        </a:p>
      </dgm:t>
    </dgm:pt>
    <dgm:pt modelId="{E1FA6BCA-2136-485A-9735-887E1BF0C946}">
      <dgm:prSet/>
      <dgm:spPr/>
      <dgm:t>
        <a:bodyPr/>
        <a:lstStyle/>
        <a:p>
          <a:r>
            <a:rPr lang="en-GB"/>
            <a:t>Legacy benefits = no further contribution adjustment</a:t>
          </a:r>
          <a:endParaRPr lang="en-GB" dirty="0"/>
        </a:p>
      </dgm:t>
    </dgm:pt>
    <dgm:pt modelId="{EFED926A-E25D-4A57-BE71-9E05EE607659}" type="parTrans" cxnId="{2F042031-821D-4712-9A60-030036EB50AC}">
      <dgm:prSet/>
      <dgm:spPr/>
      <dgm:t>
        <a:bodyPr/>
        <a:lstStyle/>
        <a:p>
          <a:endParaRPr lang="en-GB"/>
        </a:p>
      </dgm:t>
    </dgm:pt>
    <dgm:pt modelId="{AB33F3B5-F92A-4D07-ACEC-1BBF73115E8D}" type="sibTrans" cxnId="{2F042031-821D-4712-9A60-030036EB50AC}">
      <dgm:prSet/>
      <dgm:spPr/>
      <dgm:t>
        <a:bodyPr/>
        <a:lstStyle/>
        <a:p>
          <a:endParaRPr lang="en-GB"/>
        </a:p>
      </dgm:t>
    </dgm:pt>
    <dgm:pt modelId="{F3329984-ABBD-4708-A032-CC30A9AF879D}">
      <dgm:prSet/>
      <dgm:spPr/>
      <dgm:t>
        <a:bodyPr/>
        <a:lstStyle/>
        <a:p>
          <a:r>
            <a:rPr lang="en-GB" dirty="0"/>
            <a:t>Reformed benefits = contributions to be repaid (plus interest at NS&amp;I rate).</a:t>
          </a:r>
        </a:p>
      </dgm:t>
    </dgm:pt>
    <dgm:pt modelId="{44DE2165-3544-4DBE-825E-A5B7B251DB65}" type="parTrans" cxnId="{C2CF9BA0-8EC9-4472-A01A-25B899E340BC}">
      <dgm:prSet/>
      <dgm:spPr/>
      <dgm:t>
        <a:bodyPr/>
        <a:lstStyle/>
        <a:p>
          <a:endParaRPr lang="en-GB"/>
        </a:p>
      </dgm:t>
    </dgm:pt>
    <dgm:pt modelId="{A570E3D9-DF1C-49A7-8BA1-D7A9747FA35C}" type="sibTrans" cxnId="{C2CF9BA0-8EC9-4472-A01A-25B899E340BC}">
      <dgm:prSet/>
      <dgm:spPr/>
      <dgm:t>
        <a:bodyPr/>
        <a:lstStyle/>
        <a:p>
          <a:endParaRPr lang="en-GB"/>
        </a:p>
      </dgm:t>
    </dgm:pt>
    <dgm:pt modelId="{69621DA8-8496-4F78-9890-7EB2C56821E4}">
      <dgm:prSet/>
      <dgm:spPr/>
      <dgm:t>
        <a:bodyPr/>
        <a:lstStyle/>
        <a:p>
          <a:r>
            <a:rPr lang="en-GB" altLang="en-US"/>
            <a:t>Choice remains at retirement:</a:t>
          </a:r>
          <a:endParaRPr lang="en-GB" altLang="en-US" dirty="0"/>
        </a:p>
      </dgm:t>
    </dgm:pt>
    <dgm:pt modelId="{688E8E20-0143-42F6-81DC-78295B43207D}" type="parTrans" cxnId="{F829063B-0F22-48A5-8F5D-354C66A99029}">
      <dgm:prSet/>
      <dgm:spPr/>
      <dgm:t>
        <a:bodyPr/>
        <a:lstStyle/>
        <a:p>
          <a:endParaRPr lang="en-GB"/>
        </a:p>
      </dgm:t>
    </dgm:pt>
    <dgm:pt modelId="{C4B218E3-6777-49A9-BFF7-45956071E820}" type="sibTrans" cxnId="{F829063B-0F22-48A5-8F5D-354C66A99029}">
      <dgm:prSet/>
      <dgm:spPr/>
      <dgm:t>
        <a:bodyPr/>
        <a:lstStyle/>
        <a:p>
          <a:endParaRPr lang="en-GB"/>
        </a:p>
      </dgm:t>
    </dgm:pt>
    <dgm:pt modelId="{9B2AE081-1E3A-4E30-A7F5-8B643B33C37C}">
      <dgm:prSet/>
      <dgm:spPr/>
      <dgm:t>
        <a:bodyPr/>
        <a:lstStyle/>
        <a:p>
          <a:r>
            <a:rPr lang="en-GB" altLang="en-US"/>
            <a:t>Legacy benefits = contributions to be refunded</a:t>
          </a:r>
          <a:endParaRPr lang="en-GB" altLang="en-US" dirty="0"/>
        </a:p>
      </dgm:t>
    </dgm:pt>
    <dgm:pt modelId="{396E431D-D1E9-40AD-A74C-531B08D71713}" type="parTrans" cxnId="{C92EC2DF-B18D-4219-8307-B986E78E5CF0}">
      <dgm:prSet/>
      <dgm:spPr/>
      <dgm:t>
        <a:bodyPr/>
        <a:lstStyle/>
        <a:p>
          <a:endParaRPr lang="en-GB"/>
        </a:p>
      </dgm:t>
    </dgm:pt>
    <dgm:pt modelId="{1BBBFB1B-3223-4B03-8A3A-542E39053814}" type="sibTrans" cxnId="{C92EC2DF-B18D-4219-8307-B986E78E5CF0}">
      <dgm:prSet/>
      <dgm:spPr/>
      <dgm:t>
        <a:bodyPr/>
        <a:lstStyle/>
        <a:p>
          <a:endParaRPr lang="en-GB"/>
        </a:p>
      </dgm:t>
    </dgm:pt>
    <dgm:pt modelId="{2EC82376-C8CE-4FD4-8E55-721CD3DEB58A}">
      <dgm:prSet/>
      <dgm:spPr/>
      <dgm:t>
        <a:bodyPr/>
        <a:lstStyle/>
        <a:p>
          <a:r>
            <a:rPr lang="en-GB" altLang="en-US" dirty="0"/>
            <a:t>Reformed benefits = no contribution adjustment required.</a:t>
          </a:r>
        </a:p>
      </dgm:t>
    </dgm:pt>
    <dgm:pt modelId="{75C07FD9-332E-4025-AD4F-8A8C627870DF}" type="parTrans" cxnId="{A187ABD0-C959-4596-870D-80FC7F7BAC63}">
      <dgm:prSet/>
      <dgm:spPr/>
      <dgm:t>
        <a:bodyPr/>
        <a:lstStyle/>
        <a:p>
          <a:endParaRPr lang="en-GB"/>
        </a:p>
      </dgm:t>
    </dgm:pt>
    <dgm:pt modelId="{277E22B2-6CB5-4EB5-A07B-FDC48ADC8030}" type="sibTrans" cxnId="{A187ABD0-C959-4596-870D-80FC7F7BAC63}">
      <dgm:prSet/>
      <dgm:spPr/>
      <dgm:t>
        <a:bodyPr/>
        <a:lstStyle/>
        <a:p>
          <a:endParaRPr lang="en-GB"/>
        </a:p>
      </dgm:t>
    </dgm:pt>
    <dgm:pt modelId="{F1B12DB4-215C-43BC-8591-8D5B0A9C90C8}" type="pres">
      <dgm:prSet presAssocID="{77B7BB74-D662-4E3C-95F6-C0C2B68C841E}" presName="Name0" presStyleCnt="0">
        <dgm:presLayoutVars>
          <dgm:dir/>
          <dgm:animLvl val="lvl"/>
          <dgm:resizeHandles val="exact"/>
        </dgm:presLayoutVars>
      </dgm:prSet>
      <dgm:spPr/>
    </dgm:pt>
    <dgm:pt modelId="{23C47B4B-53DF-4201-9A71-AB47E2438F37}" type="pres">
      <dgm:prSet presAssocID="{D5697F98-5686-4C3C-961E-4374C2AAEAD4}" presName="composite" presStyleCnt="0"/>
      <dgm:spPr/>
    </dgm:pt>
    <dgm:pt modelId="{6B94C7FD-40EC-4D33-8981-68F653680A85}" type="pres">
      <dgm:prSet presAssocID="{D5697F98-5686-4C3C-961E-4374C2AAEAD4}" presName="parTx" presStyleLbl="alignNode1" presStyleIdx="0" presStyleCnt="2">
        <dgm:presLayoutVars>
          <dgm:chMax val="0"/>
          <dgm:chPref val="0"/>
          <dgm:bulletEnabled val="1"/>
        </dgm:presLayoutVars>
      </dgm:prSet>
      <dgm:spPr/>
    </dgm:pt>
    <dgm:pt modelId="{197A07D0-DC54-4E47-B479-1070BA0D1BCB}" type="pres">
      <dgm:prSet presAssocID="{D5697F98-5686-4C3C-961E-4374C2AAEAD4}" presName="desTx" presStyleLbl="alignAccFollowNode1" presStyleIdx="0" presStyleCnt="2">
        <dgm:presLayoutVars>
          <dgm:bulletEnabled val="1"/>
        </dgm:presLayoutVars>
      </dgm:prSet>
      <dgm:spPr/>
    </dgm:pt>
    <dgm:pt modelId="{17563013-150F-495E-977E-C656869E0E69}" type="pres">
      <dgm:prSet presAssocID="{224D5E89-7ED9-4E89-AD32-05F92DB267A0}" presName="space" presStyleCnt="0"/>
      <dgm:spPr/>
    </dgm:pt>
    <dgm:pt modelId="{5EFC0F7C-3FF2-4BF0-90CB-7A059851CBD3}" type="pres">
      <dgm:prSet presAssocID="{E593A8C2-7602-4540-BCF5-90D6CC74608C}" presName="composite" presStyleCnt="0"/>
      <dgm:spPr/>
    </dgm:pt>
    <dgm:pt modelId="{87A57BF9-BFAC-4307-AA4F-343DE90233E4}" type="pres">
      <dgm:prSet presAssocID="{E593A8C2-7602-4540-BCF5-90D6CC74608C}" presName="parTx" presStyleLbl="alignNode1" presStyleIdx="1" presStyleCnt="2">
        <dgm:presLayoutVars>
          <dgm:chMax val="0"/>
          <dgm:chPref val="0"/>
          <dgm:bulletEnabled val="1"/>
        </dgm:presLayoutVars>
      </dgm:prSet>
      <dgm:spPr/>
    </dgm:pt>
    <dgm:pt modelId="{80DC1936-DA44-456C-8D55-9627D2411AF7}" type="pres">
      <dgm:prSet presAssocID="{E593A8C2-7602-4540-BCF5-90D6CC74608C}" presName="desTx" presStyleLbl="alignAccFollowNode1" presStyleIdx="1" presStyleCnt="2">
        <dgm:presLayoutVars>
          <dgm:bulletEnabled val="1"/>
        </dgm:presLayoutVars>
      </dgm:prSet>
      <dgm:spPr/>
    </dgm:pt>
  </dgm:ptLst>
  <dgm:cxnLst>
    <dgm:cxn modelId="{C82DBA07-1EBD-4039-A7A1-879B04791DDA}" srcId="{D5697F98-5686-4C3C-961E-4374C2AAEAD4}" destId="{4AF5F0F7-ECA9-4DA4-A94E-E778A66EE56E}" srcOrd="0" destOrd="0" parTransId="{6668185F-485C-45F9-8AA1-3EFA0C57F7C7}" sibTransId="{A82BD4FA-FECB-42CE-A24B-544BF40F6C44}"/>
    <dgm:cxn modelId="{0A3A0810-2355-4342-AABC-BDD6EDCD982E}" srcId="{D5697F98-5686-4C3C-961E-4374C2AAEAD4}" destId="{18781325-9FCD-497C-A48D-C6A4AA095B10}" srcOrd="1" destOrd="0" parTransId="{EF472D17-F021-4B3E-A121-A2BE3238B87A}" sibTransId="{50D7967D-9888-40F0-992E-D65A58C3E902}"/>
    <dgm:cxn modelId="{5176311A-E264-47C0-A268-418DFE894EA7}" srcId="{77B7BB74-D662-4E3C-95F6-C0C2B68C841E}" destId="{E593A8C2-7602-4540-BCF5-90D6CC74608C}" srcOrd="1" destOrd="0" parTransId="{28ACAD02-679C-46C0-9CAE-29FD309CEA8D}" sibTransId="{1A67F994-E408-4058-814A-50F4D3A0C231}"/>
    <dgm:cxn modelId="{D0BC6A22-B939-4B72-9792-852180AF63B2}" type="presOf" srcId="{9B2AE081-1E3A-4E30-A7F5-8B643B33C37C}" destId="{80DC1936-DA44-456C-8D55-9627D2411AF7}" srcOrd="0" destOrd="2" presId="urn:microsoft.com/office/officeart/2005/8/layout/hList1"/>
    <dgm:cxn modelId="{0F6FBE26-BD37-42CD-A904-1A0984668ABA}" srcId="{77B7BB74-D662-4E3C-95F6-C0C2B68C841E}" destId="{D5697F98-5686-4C3C-961E-4374C2AAEAD4}" srcOrd="0" destOrd="0" parTransId="{1AC72A02-AB39-4AB1-89EC-92B3081A7902}" sibTransId="{224D5E89-7ED9-4E89-AD32-05F92DB267A0}"/>
    <dgm:cxn modelId="{2F042031-821D-4712-9A60-030036EB50AC}" srcId="{D5697F98-5686-4C3C-961E-4374C2AAEAD4}" destId="{E1FA6BCA-2136-485A-9735-887E1BF0C946}" srcOrd="2" destOrd="0" parTransId="{EFED926A-E25D-4A57-BE71-9E05EE607659}" sibTransId="{AB33F3B5-F92A-4D07-ACEC-1BBF73115E8D}"/>
    <dgm:cxn modelId="{F829063B-0F22-48A5-8F5D-354C66A99029}" srcId="{E593A8C2-7602-4540-BCF5-90D6CC74608C}" destId="{69621DA8-8496-4F78-9890-7EB2C56821E4}" srcOrd="1" destOrd="0" parTransId="{688E8E20-0143-42F6-81DC-78295B43207D}" sibTransId="{C4B218E3-6777-49A9-BFF7-45956071E820}"/>
    <dgm:cxn modelId="{21344548-584A-49B9-A9C3-A98EBC66D421}" srcId="{E593A8C2-7602-4540-BCF5-90D6CC74608C}" destId="{400EA48A-1F38-467F-9D71-FB4F1E88ED88}" srcOrd="0" destOrd="0" parTransId="{AFAFAE75-2FC2-47CA-AC27-24040A1ABADE}" sibTransId="{178BCDD8-1A1D-4B19-BB67-AE42F708E20A}"/>
    <dgm:cxn modelId="{DC5DEE48-F233-4729-B0A1-E6DF40FC38E7}" type="presOf" srcId="{E593A8C2-7602-4540-BCF5-90D6CC74608C}" destId="{87A57BF9-BFAC-4307-AA4F-343DE90233E4}" srcOrd="0" destOrd="0" presId="urn:microsoft.com/office/officeart/2005/8/layout/hList1"/>
    <dgm:cxn modelId="{90112C4C-F7B9-4AFF-8F95-C20D22CBD720}" type="presOf" srcId="{400EA48A-1F38-467F-9D71-FB4F1E88ED88}" destId="{80DC1936-DA44-456C-8D55-9627D2411AF7}" srcOrd="0" destOrd="0" presId="urn:microsoft.com/office/officeart/2005/8/layout/hList1"/>
    <dgm:cxn modelId="{697CF84D-5223-4D3A-83FC-A098952B2B03}" type="presOf" srcId="{77B7BB74-D662-4E3C-95F6-C0C2B68C841E}" destId="{F1B12DB4-215C-43BC-8591-8D5B0A9C90C8}" srcOrd="0" destOrd="0" presId="urn:microsoft.com/office/officeart/2005/8/layout/hList1"/>
    <dgm:cxn modelId="{903F0C53-C80D-4571-9007-388A46958D3C}" type="presOf" srcId="{69621DA8-8496-4F78-9890-7EB2C56821E4}" destId="{80DC1936-DA44-456C-8D55-9627D2411AF7}" srcOrd="0" destOrd="1" presId="urn:microsoft.com/office/officeart/2005/8/layout/hList1"/>
    <dgm:cxn modelId="{4B537886-84AA-4F7D-AA9C-2B1AD264CDB9}" type="presOf" srcId="{18781325-9FCD-497C-A48D-C6A4AA095B10}" destId="{197A07D0-DC54-4E47-B479-1070BA0D1BCB}" srcOrd="0" destOrd="1" presId="urn:microsoft.com/office/officeart/2005/8/layout/hList1"/>
    <dgm:cxn modelId="{3987C58E-6DFA-43E9-AA5B-2760E691FD22}" type="presOf" srcId="{2EC82376-C8CE-4FD4-8E55-721CD3DEB58A}" destId="{80DC1936-DA44-456C-8D55-9627D2411AF7}" srcOrd="0" destOrd="3" presId="urn:microsoft.com/office/officeart/2005/8/layout/hList1"/>
    <dgm:cxn modelId="{C2CF9BA0-8EC9-4472-A01A-25B899E340BC}" srcId="{D5697F98-5686-4C3C-961E-4374C2AAEAD4}" destId="{F3329984-ABBD-4708-A032-CC30A9AF879D}" srcOrd="3" destOrd="0" parTransId="{44DE2165-3544-4DBE-825E-A5B7B251DB65}" sibTransId="{A570E3D9-DF1C-49A7-8BA1-D7A9747FA35C}"/>
    <dgm:cxn modelId="{C60181B9-B9C7-40A1-955F-93739DFC9765}" type="presOf" srcId="{E1FA6BCA-2136-485A-9735-887E1BF0C946}" destId="{197A07D0-DC54-4E47-B479-1070BA0D1BCB}" srcOrd="0" destOrd="2" presId="urn:microsoft.com/office/officeart/2005/8/layout/hList1"/>
    <dgm:cxn modelId="{A187ABD0-C959-4596-870D-80FC7F7BAC63}" srcId="{E593A8C2-7602-4540-BCF5-90D6CC74608C}" destId="{2EC82376-C8CE-4FD4-8E55-721CD3DEB58A}" srcOrd="3" destOrd="0" parTransId="{75C07FD9-332E-4025-AD4F-8A8C627870DF}" sibTransId="{277E22B2-6CB5-4EB5-A07B-FDC48ADC8030}"/>
    <dgm:cxn modelId="{D73104DD-AE19-4DBD-A7A5-11813CB96096}" type="presOf" srcId="{4AF5F0F7-ECA9-4DA4-A94E-E778A66EE56E}" destId="{197A07D0-DC54-4E47-B479-1070BA0D1BCB}" srcOrd="0" destOrd="0" presId="urn:microsoft.com/office/officeart/2005/8/layout/hList1"/>
    <dgm:cxn modelId="{C92EC2DF-B18D-4219-8307-B986E78E5CF0}" srcId="{E593A8C2-7602-4540-BCF5-90D6CC74608C}" destId="{9B2AE081-1E3A-4E30-A7F5-8B643B33C37C}" srcOrd="2" destOrd="0" parTransId="{396E431D-D1E9-40AD-A74C-531B08D71713}" sibTransId="{1BBBFB1B-3223-4B03-8A3A-542E39053814}"/>
    <dgm:cxn modelId="{888ABFE5-551B-46FA-A80F-C7BA7E4D4945}" type="presOf" srcId="{F3329984-ABBD-4708-A032-CC30A9AF879D}" destId="{197A07D0-DC54-4E47-B479-1070BA0D1BCB}" srcOrd="0" destOrd="3" presId="urn:microsoft.com/office/officeart/2005/8/layout/hList1"/>
    <dgm:cxn modelId="{6BCA89EF-B4F4-4E40-8687-9566A2BD9C03}" type="presOf" srcId="{D5697F98-5686-4C3C-961E-4374C2AAEAD4}" destId="{6B94C7FD-40EC-4D33-8981-68F653680A85}" srcOrd="0" destOrd="0" presId="urn:microsoft.com/office/officeart/2005/8/layout/hList1"/>
    <dgm:cxn modelId="{858353A2-FC10-43BD-8AEB-0053E1C246E4}" type="presParOf" srcId="{F1B12DB4-215C-43BC-8591-8D5B0A9C90C8}" destId="{23C47B4B-53DF-4201-9A71-AB47E2438F37}" srcOrd="0" destOrd="0" presId="urn:microsoft.com/office/officeart/2005/8/layout/hList1"/>
    <dgm:cxn modelId="{1E19BC1B-3CC1-43D5-AFCB-EDB7DC2105B4}" type="presParOf" srcId="{23C47B4B-53DF-4201-9A71-AB47E2438F37}" destId="{6B94C7FD-40EC-4D33-8981-68F653680A85}" srcOrd="0" destOrd="0" presId="urn:microsoft.com/office/officeart/2005/8/layout/hList1"/>
    <dgm:cxn modelId="{2ED9A26D-307F-4976-A51D-4F696A941B7B}" type="presParOf" srcId="{23C47B4B-53DF-4201-9A71-AB47E2438F37}" destId="{197A07D0-DC54-4E47-B479-1070BA0D1BCB}" srcOrd="1" destOrd="0" presId="urn:microsoft.com/office/officeart/2005/8/layout/hList1"/>
    <dgm:cxn modelId="{709EDB4D-1B3D-4D0A-9634-7989EA6F16D5}" type="presParOf" srcId="{F1B12DB4-215C-43BC-8591-8D5B0A9C90C8}" destId="{17563013-150F-495E-977E-C656869E0E69}" srcOrd="1" destOrd="0" presId="urn:microsoft.com/office/officeart/2005/8/layout/hList1"/>
    <dgm:cxn modelId="{80427BC9-E367-44FF-9A2D-0891785E1BDF}" type="presParOf" srcId="{F1B12DB4-215C-43BC-8591-8D5B0A9C90C8}" destId="{5EFC0F7C-3FF2-4BF0-90CB-7A059851CBD3}" srcOrd="2" destOrd="0" presId="urn:microsoft.com/office/officeart/2005/8/layout/hList1"/>
    <dgm:cxn modelId="{5ABF3275-70F5-4DCB-8547-5FB5614E0DD8}" type="presParOf" srcId="{5EFC0F7C-3FF2-4BF0-90CB-7A059851CBD3}" destId="{87A57BF9-BFAC-4307-AA4F-343DE90233E4}" srcOrd="0" destOrd="0" presId="urn:microsoft.com/office/officeart/2005/8/layout/hList1"/>
    <dgm:cxn modelId="{8A17E551-D153-4A3C-AE6C-3EC8B2D5C6A4}" type="presParOf" srcId="{5EFC0F7C-3FF2-4BF0-90CB-7A059851CBD3}" destId="{80DC1936-DA44-456C-8D55-9627D2411AF7}"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B51173-EDBD-48DD-ACFC-850C9C84DBD1}">
      <dsp:nvSpPr>
        <dsp:cNvPr id="0" name=""/>
        <dsp:cNvSpPr/>
      </dsp:nvSpPr>
      <dsp:spPr>
        <a:xfrm>
          <a:off x="878956" y="0"/>
          <a:ext cx="9961506" cy="560919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A93A7B-D040-4C1B-94B6-845F8B1124DA}">
      <dsp:nvSpPr>
        <dsp:cNvPr id="0" name=""/>
        <dsp:cNvSpPr/>
      </dsp:nvSpPr>
      <dsp:spPr>
        <a:xfrm>
          <a:off x="143" y="1682759"/>
          <a:ext cx="1714995" cy="2243678"/>
        </a:xfrm>
        <a:prstGeom prst="roundRect">
          <a:avLst/>
        </a:prstGeom>
        <a:solidFill>
          <a:schemeClr val="bg1"/>
        </a:solidFill>
        <a:ln w="12700" cap="flat" cmpd="sng" algn="ctr">
          <a:solidFill>
            <a:schemeClr val="accent3">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688975">
            <a:lnSpc>
              <a:spcPct val="90000"/>
            </a:lnSpc>
            <a:spcBef>
              <a:spcPct val="0"/>
            </a:spcBef>
            <a:spcAft>
              <a:spcPct val="35000"/>
            </a:spcAft>
            <a:buNone/>
          </a:pPr>
          <a:r>
            <a:rPr lang="en-GB" sz="1550" kern="1200">
              <a:solidFill>
                <a:schemeClr val="tx1"/>
              </a:solidFill>
            </a:rPr>
            <a:t>Section 1</a:t>
          </a:r>
        </a:p>
        <a:p>
          <a:pPr marL="114300" lvl="1" indent="-114300" algn="l" defTabSz="688975">
            <a:lnSpc>
              <a:spcPct val="90000"/>
            </a:lnSpc>
            <a:spcBef>
              <a:spcPct val="0"/>
            </a:spcBef>
            <a:spcAft>
              <a:spcPct val="15000"/>
            </a:spcAft>
            <a:buChar char="•"/>
          </a:pPr>
          <a:r>
            <a:rPr lang="en-GB" sz="1550" kern="1200" dirty="0">
              <a:solidFill>
                <a:schemeClr val="tx1"/>
              </a:solidFill>
            </a:rPr>
            <a:t>Page 1 to 7:</a:t>
          </a:r>
        </a:p>
        <a:p>
          <a:pPr marL="114300" lvl="1" indent="-114300" algn="l" defTabSz="688975">
            <a:lnSpc>
              <a:spcPct val="90000"/>
            </a:lnSpc>
            <a:spcBef>
              <a:spcPct val="0"/>
            </a:spcBef>
            <a:spcAft>
              <a:spcPct val="15000"/>
            </a:spcAft>
            <a:buChar char="•"/>
          </a:pPr>
          <a:r>
            <a:rPr lang="en-GB" sz="1550" kern="1200" dirty="0">
              <a:solidFill>
                <a:schemeClr val="tx1"/>
              </a:solidFill>
            </a:rPr>
            <a:t>Initial pages / Terminology and </a:t>
          </a:r>
        </a:p>
        <a:p>
          <a:pPr marL="114300" lvl="1" indent="-114300" algn="l" defTabSz="688975">
            <a:lnSpc>
              <a:spcPct val="90000"/>
            </a:lnSpc>
            <a:spcBef>
              <a:spcPct val="0"/>
            </a:spcBef>
            <a:spcAft>
              <a:spcPct val="15000"/>
            </a:spcAft>
            <a:buChar char="•"/>
          </a:pPr>
          <a:r>
            <a:rPr lang="en-GB" sz="1550" kern="1200" dirty="0">
              <a:solidFill>
                <a:schemeClr val="tx1"/>
              </a:solidFill>
            </a:rPr>
            <a:t>Death Grant Nominations.</a:t>
          </a:r>
        </a:p>
      </dsp:txBody>
      <dsp:txXfrm>
        <a:off x="83862" y="1766478"/>
        <a:ext cx="1547557" cy="2076240"/>
      </dsp:txXfrm>
    </dsp:sp>
    <dsp:sp modelId="{DA4796E3-85C9-4EE4-83EA-1BEFE3282358}">
      <dsp:nvSpPr>
        <dsp:cNvPr id="0" name=""/>
        <dsp:cNvSpPr/>
      </dsp:nvSpPr>
      <dsp:spPr>
        <a:xfrm>
          <a:off x="2000970" y="1682759"/>
          <a:ext cx="1714995" cy="2243678"/>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688975">
            <a:lnSpc>
              <a:spcPct val="90000"/>
            </a:lnSpc>
            <a:spcBef>
              <a:spcPct val="0"/>
            </a:spcBef>
            <a:spcAft>
              <a:spcPct val="35000"/>
            </a:spcAft>
            <a:buNone/>
          </a:pPr>
          <a:r>
            <a:rPr lang="en-GB" sz="1550" kern="1200" dirty="0"/>
            <a:t>Question / Clarifications.</a:t>
          </a:r>
        </a:p>
      </dsp:txBody>
      <dsp:txXfrm>
        <a:off x="2084689" y="1766478"/>
        <a:ext cx="1547557" cy="2076240"/>
      </dsp:txXfrm>
    </dsp:sp>
    <dsp:sp modelId="{5B5A88AE-666D-4C03-9CEB-EF7BB6166B2F}">
      <dsp:nvSpPr>
        <dsp:cNvPr id="0" name=""/>
        <dsp:cNvSpPr/>
      </dsp:nvSpPr>
      <dsp:spPr>
        <a:xfrm>
          <a:off x="4001798" y="1682759"/>
          <a:ext cx="1714995" cy="2243678"/>
        </a:xfrm>
        <a:prstGeom prst="roundRect">
          <a:avLst/>
        </a:prstGeom>
        <a:solidFill>
          <a:schemeClr val="bg1"/>
        </a:solidFill>
        <a:ln w="12700" cap="flat" cmpd="sng" algn="ctr">
          <a:solidFill>
            <a:schemeClr val="accent3">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688975">
            <a:lnSpc>
              <a:spcPct val="90000"/>
            </a:lnSpc>
            <a:spcBef>
              <a:spcPct val="0"/>
            </a:spcBef>
            <a:spcAft>
              <a:spcPct val="35000"/>
            </a:spcAft>
            <a:buNone/>
          </a:pPr>
          <a:r>
            <a:rPr lang="en-GB" sz="1550" kern="1200" dirty="0">
              <a:solidFill>
                <a:schemeClr val="tx1"/>
              </a:solidFill>
            </a:rPr>
            <a:t>Section 2</a:t>
          </a:r>
        </a:p>
        <a:p>
          <a:pPr marL="114300" lvl="1" indent="-114300" algn="l" defTabSz="688975">
            <a:lnSpc>
              <a:spcPct val="90000"/>
            </a:lnSpc>
            <a:spcBef>
              <a:spcPct val="0"/>
            </a:spcBef>
            <a:spcAft>
              <a:spcPct val="15000"/>
            </a:spcAft>
            <a:buChar char="•"/>
          </a:pPr>
          <a:r>
            <a:rPr lang="en-GB" sz="1550" kern="1200" dirty="0">
              <a:solidFill>
                <a:schemeClr val="tx1"/>
              </a:solidFill>
            </a:rPr>
            <a:t>Page 8 - 12: </a:t>
          </a:r>
        </a:p>
        <a:p>
          <a:pPr marL="114300" lvl="1" indent="-114300" algn="l" defTabSz="688975">
            <a:lnSpc>
              <a:spcPct val="90000"/>
            </a:lnSpc>
            <a:spcBef>
              <a:spcPct val="0"/>
            </a:spcBef>
            <a:spcAft>
              <a:spcPct val="15000"/>
            </a:spcAft>
            <a:buChar char="•"/>
          </a:pPr>
          <a:r>
            <a:rPr lang="en-GB" sz="1550" kern="1200" dirty="0">
              <a:solidFill>
                <a:schemeClr val="tx1"/>
              </a:solidFill>
            </a:rPr>
            <a:t>When Can I retire? </a:t>
          </a:r>
        </a:p>
        <a:p>
          <a:pPr marL="114300" lvl="1" indent="-114300" algn="l" defTabSz="688975">
            <a:lnSpc>
              <a:spcPct val="90000"/>
            </a:lnSpc>
            <a:spcBef>
              <a:spcPct val="0"/>
            </a:spcBef>
            <a:spcAft>
              <a:spcPct val="15000"/>
            </a:spcAft>
            <a:buChar char="•"/>
          </a:pPr>
          <a:r>
            <a:rPr lang="en-GB" sz="1550" kern="1200" dirty="0">
              <a:solidFill>
                <a:schemeClr val="tx1"/>
              </a:solidFill>
            </a:rPr>
            <a:t>Reduction Factors.</a:t>
          </a:r>
        </a:p>
        <a:p>
          <a:pPr marL="114300" lvl="1" indent="-114300" algn="l" defTabSz="688975">
            <a:lnSpc>
              <a:spcPct val="90000"/>
            </a:lnSpc>
            <a:spcBef>
              <a:spcPct val="0"/>
            </a:spcBef>
            <a:spcAft>
              <a:spcPct val="15000"/>
            </a:spcAft>
            <a:buChar char="•"/>
          </a:pPr>
          <a:r>
            <a:rPr lang="en-GB" sz="1550" kern="1200" dirty="0">
              <a:solidFill>
                <a:schemeClr val="tx1"/>
              </a:solidFill>
            </a:rPr>
            <a:t>Projected Pension at 60.</a:t>
          </a:r>
        </a:p>
      </dsp:txBody>
      <dsp:txXfrm>
        <a:off x="4085517" y="1766478"/>
        <a:ext cx="1547557" cy="2076240"/>
      </dsp:txXfrm>
    </dsp:sp>
    <dsp:sp modelId="{1A0149A5-8F96-407F-9057-21F342506504}">
      <dsp:nvSpPr>
        <dsp:cNvPr id="0" name=""/>
        <dsp:cNvSpPr/>
      </dsp:nvSpPr>
      <dsp:spPr>
        <a:xfrm>
          <a:off x="6002625" y="1682759"/>
          <a:ext cx="1714995" cy="2243678"/>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688975">
            <a:lnSpc>
              <a:spcPct val="90000"/>
            </a:lnSpc>
            <a:spcBef>
              <a:spcPct val="0"/>
            </a:spcBef>
            <a:spcAft>
              <a:spcPct val="35000"/>
            </a:spcAft>
            <a:buNone/>
          </a:pPr>
          <a:r>
            <a:rPr lang="en-GB" sz="1550" kern="1200" dirty="0"/>
            <a:t>Question / Clarifications.</a:t>
          </a:r>
        </a:p>
      </dsp:txBody>
      <dsp:txXfrm>
        <a:off x="6086344" y="1766478"/>
        <a:ext cx="1547557" cy="2076240"/>
      </dsp:txXfrm>
    </dsp:sp>
    <dsp:sp modelId="{F44A368D-095B-48FD-ABB3-971C01D35C26}">
      <dsp:nvSpPr>
        <dsp:cNvPr id="0" name=""/>
        <dsp:cNvSpPr/>
      </dsp:nvSpPr>
      <dsp:spPr>
        <a:xfrm>
          <a:off x="8003453" y="1682759"/>
          <a:ext cx="1714995" cy="2243678"/>
        </a:xfrm>
        <a:prstGeom prst="roundRect">
          <a:avLst/>
        </a:prstGeom>
        <a:solidFill>
          <a:schemeClr val="bg1"/>
        </a:solidFill>
        <a:ln w="12700" cap="flat" cmpd="sng" algn="ctr">
          <a:solidFill>
            <a:schemeClr val="accent3">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688975">
            <a:lnSpc>
              <a:spcPct val="90000"/>
            </a:lnSpc>
            <a:spcBef>
              <a:spcPct val="0"/>
            </a:spcBef>
            <a:spcAft>
              <a:spcPct val="35000"/>
            </a:spcAft>
            <a:buNone/>
          </a:pPr>
          <a:r>
            <a:rPr lang="en-GB" sz="1550" kern="1200" dirty="0">
              <a:solidFill>
                <a:schemeClr val="tx1"/>
              </a:solidFill>
            </a:rPr>
            <a:t>Section 3</a:t>
          </a:r>
        </a:p>
        <a:p>
          <a:pPr marL="114300" lvl="1" indent="-114300" algn="l" defTabSz="688975">
            <a:lnSpc>
              <a:spcPct val="90000"/>
            </a:lnSpc>
            <a:spcBef>
              <a:spcPct val="0"/>
            </a:spcBef>
            <a:spcAft>
              <a:spcPct val="15000"/>
            </a:spcAft>
            <a:buChar char="•"/>
          </a:pPr>
          <a:r>
            <a:rPr lang="en-GB" sz="1550" kern="1200" dirty="0">
              <a:solidFill>
                <a:schemeClr val="tx1"/>
              </a:solidFill>
            </a:rPr>
            <a:t>Page 13 – 14</a:t>
          </a:r>
        </a:p>
        <a:p>
          <a:pPr marL="114300" lvl="1" indent="-114300" algn="l" defTabSz="688975">
            <a:lnSpc>
              <a:spcPct val="90000"/>
            </a:lnSpc>
            <a:spcBef>
              <a:spcPct val="0"/>
            </a:spcBef>
            <a:spcAft>
              <a:spcPct val="15000"/>
            </a:spcAft>
            <a:buChar char="•"/>
          </a:pPr>
          <a:r>
            <a:rPr lang="en-GB" sz="1550" kern="1200" dirty="0">
              <a:solidFill>
                <a:schemeClr val="tx1"/>
              </a:solidFill>
            </a:rPr>
            <a:t>Contribution Adjustments</a:t>
          </a:r>
        </a:p>
        <a:p>
          <a:pPr marL="114300" lvl="1" indent="-114300" algn="l" defTabSz="688975">
            <a:lnSpc>
              <a:spcPct val="90000"/>
            </a:lnSpc>
            <a:spcBef>
              <a:spcPct val="0"/>
            </a:spcBef>
            <a:spcAft>
              <a:spcPct val="15000"/>
            </a:spcAft>
            <a:buChar char="•"/>
          </a:pPr>
          <a:r>
            <a:rPr lang="en-GB" sz="1550" kern="1200" dirty="0">
              <a:solidFill>
                <a:schemeClr val="tx1"/>
              </a:solidFill>
            </a:rPr>
            <a:t>Interest</a:t>
          </a:r>
        </a:p>
        <a:p>
          <a:pPr marL="114300" lvl="1" indent="-114300" algn="l" defTabSz="688975">
            <a:lnSpc>
              <a:spcPct val="90000"/>
            </a:lnSpc>
            <a:spcBef>
              <a:spcPct val="0"/>
            </a:spcBef>
            <a:spcAft>
              <a:spcPct val="15000"/>
            </a:spcAft>
            <a:buChar char="•"/>
          </a:pPr>
          <a:r>
            <a:rPr lang="en-GB" sz="1550" kern="1200" dirty="0">
              <a:solidFill>
                <a:schemeClr val="tx1"/>
              </a:solidFill>
            </a:rPr>
            <a:t>Tax Adjustments</a:t>
          </a:r>
        </a:p>
      </dsp:txBody>
      <dsp:txXfrm>
        <a:off x="8087172" y="1766478"/>
        <a:ext cx="1547557" cy="2076240"/>
      </dsp:txXfrm>
    </dsp:sp>
    <dsp:sp modelId="{04B1ECD9-AC14-48D1-932B-173160660BE3}">
      <dsp:nvSpPr>
        <dsp:cNvPr id="0" name=""/>
        <dsp:cNvSpPr/>
      </dsp:nvSpPr>
      <dsp:spPr>
        <a:xfrm>
          <a:off x="10004280" y="1682759"/>
          <a:ext cx="1714995" cy="2243678"/>
        </a:xfrm>
        <a:prstGeom prst="roundRect">
          <a:avLst/>
        </a:prstGeom>
        <a:solidFill>
          <a:srgbClr val="ED7D31">
            <a:lumMod val="75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88975">
            <a:lnSpc>
              <a:spcPct val="90000"/>
            </a:lnSpc>
            <a:spcBef>
              <a:spcPct val="0"/>
            </a:spcBef>
            <a:spcAft>
              <a:spcPct val="35000"/>
            </a:spcAft>
            <a:buNone/>
          </a:pPr>
          <a:r>
            <a:rPr lang="en-GB" sz="1550" kern="1200" dirty="0"/>
            <a:t>Final Question and </a:t>
          </a:r>
          <a:r>
            <a:rPr lang="en-GB" sz="1550" kern="1200" dirty="0">
              <a:solidFill>
                <a:prstClr val="white"/>
              </a:solidFill>
              <a:latin typeface="Calibri" panose="020F0502020204030204"/>
              <a:ea typeface="+mn-ea"/>
              <a:cs typeface="+mn-cs"/>
            </a:rPr>
            <a:t>Useful</a:t>
          </a:r>
          <a:r>
            <a:rPr lang="en-GB" sz="1550" kern="1200" dirty="0"/>
            <a:t> Links</a:t>
          </a:r>
        </a:p>
      </dsp:txBody>
      <dsp:txXfrm>
        <a:off x="10087999" y="1766478"/>
        <a:ext cx="1547557" cy="20762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3AECDE-4ED4-4470-82A4-57406611C411}">
      <dsp:nvSpPr>
        <dsp:cNvPr id="0" name=""/>
        <dsp:cNvSpPr/>
      </dsp:nvSpPr>
      <dsp:spPr>
        <a:xfrm rot="5400000">
          <a:off x="4912476" y="-1682940"/>
          <a:ext cx="1613428" cy="5382768"/>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FPS2006 – Payable immediately but with reductions, could defer until 65.</a:t>
          </a:r>
        </a:p>
        <a:p>
          <a:pPr marL="228600" lvl="1" indent="-228600" algn="l" defTabSz="889000">
            <a:lnSpc>
              <a:spcPct val="90000"/>
            </a:lnSpc>
            <a:spcBef>
              <a:spcPct val="0"/>
            </a:spcBef>
            <a:spcAft>
              <a:spcPct val="15000"/>
            </a:spcAft>
            <a:buChar char="•"/>
          </a:pPr>
          <a:r>
            <a:rPr lang="en-GB" sz="2000" kern="1200" dirty="0"/>
            <a:t>FPS2015 – Payable immediately but with reductions, could defer until State Pension Age.</a:t>
          </a:r>
        </a:p>
      </dsp:txBody>
      <dsp:txXfrm rot="-5400000">
        <a:off x="3027807" y="280490"/>
        <a:ext cx="5304007" cy="1455906"/>
      </dsp:txXfrm>
    </dsp:sp>
    <dsp:sp modelId="{D5E5661A-DA1C-440B-815E-B31046B7F022}">
      <dsp:nvSpPr>
        <dsp:cNvPr id="0" name=""/>
        <dsp:cNvSpPr/>
      </dsp:nvSpPr>
      <dsp:spPr>
        <a:xfrm>
          <a:off x="0" y="50"/>
          <a:ext cx="3027807" cy="201678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GB" sz="2500" kern="1200" dirty="0"/>
            <a:t>From age 55 to age 60</a:t>
          </a:r>
        </a:p>
      </dsp:txBody>
      <dsp:txXfrm>
        <a:off x="98451" y="98501"/>
        <a:ext cx="2830905" cy="1819883"/>
      </dsp:txXfrm>
    </dsp:sp>
    <dsp:sp modelId="{F034B406-D3E8-4F23-ACD9-0A21FC2A810D}">
      <dsp:nvSpPr>
        <dsp:cNvPr id="0" name=""/>
        <dsp:cNvSpPr/>
      </dsp:nvSpPr>
      <dsp:spPr>
        <a:xfrm rot="5400000">
          <a:off x="4912476" y="434684"/>
          <a:ext cx="1613428" cy="5382768"/>
        </a:xfrm>
        <a:prstGeom prst="round2Same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FPS2006 – Payable immediately without reductions.</a:t>
          </a:r>
        </a:p>
        <a:p>
          <a:pPr marL="228600" lvl="1" indent="-228600" algn="l" defTabSz="889000">
            <a:lnSpc>
              <a:spcPct val="90000"/>
            </a:lnSpc>
            <a:spcBef>
              <a:spcPct val="0"/>
            </a:spcBef>
            <a:spcAft>
              <a:spcPct val="15000"/>
            </a:spcAft>
            <a:buChar char="•"/>
          </a:pPr>
          <a:r>
            <a:rPr lang="en-GB" sz="2000" kern="1200" dirty="0"/>
            <a:t>FPS2015 – Payable immediately without reductions.</a:t>
          </a:r>
        </a:p>
      </dsp:txBody>
      <dsp:txXfrm rot="-5400000">
        <a:off x="3027807" y="2398115"/>
        <a:ext cx="5304007" cy="1455906"/>
      </dsp:txXfrm>
    </dsp:sp>
    <dsp:sp modelId="{BD355B2D-6480-41B6-8439-3FB951AEBE13}">
      <dsp:nvSpPr>
        <dsp:cNvPr id="0" name=""/>
        <dsp:cNvSpPr/>
      </dsp:nvSpPr>
      <dsp:spPr>
        <a:xfrm>
          <a:off x="0" y="2117675"/>
          <a:ext cx="3027807" cy="201678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GB" sz="2500" kern="1200" dirty="0"/>
            <a:t>From age 60</a:t>
          </a:r>
        </a:p>
      </dsp:txBody>
      <dsp:txXfrm>
        <a:off x="98451" y="2216126"/>
        <a:ext cx="2830905" cy="18198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94C7FD-40EC-4D33-8981-68F653680A85}">
      <dsp:nvSpPr>
        <dsp:cNvPr id="0" name=""/>
        <dsp:cNvSpPr/>
      </dsp:nvSpPr>
      <dsp:spPr>
        <a:xfrm>
          <a:off x="52" y="87734"/>
          <a:ext cx="4984998" cy="7776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GB" altLang="en-US" sz="2700" kern="1200" dirty="0"/>
            <a:t>Settle now</a:t>
          </a:r>
          <a:endParaRPr lang="en-GB" sz="2700" kern="1200" dirty="0"/>
        </a:p>
      </dsp:txBody>
      <dsp:txXfrm>
        <a:off x="52" y="87734"/>
        <a:ext cx="4984998" cy="777600"/>
      </dsp:txXfrm>
    </dsp:sp>
    <dsp:sp modelId="{197A07D0-DC54-4E47-B479-1070BA0D1BCB}">
      <dsp:nvSpPr>
        <dsp:cNvPr id="0" name=""/>
        <dsp:cNvSpPr/>
      </dsp:nvSpPr>
      <dsp:spPr>
        <a:xfrm>
          <a:off x="52" y="865334"/>
          <a:ext cx="4984998" cy="397210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GB" sz="2700" kern="1200" dirty="0"/>
            <a:t>Interest charged at NS&amp;I saver rate until date of payment</a:t>
          </a:r>
        </a:p>
        <a:p>
          <a:pPr marL="228600" lvl="1" indent="-228600" algn="l" defTabSz="1200150">
            <a:lnSpc>
              <a:spcPct val="90000"/>
            </a:lnSpc>
            <a:spcBef>
              <a:spcPct val="0"/>
            </a:spcBef>
            <a:spcAft>
              <a:spcPct val="15000"/>
            </a:spcAft>
            <a:buChar char="•"/>
          </a:pPr>
          <a:r>
            <a:rPr lang="en-GB" sz="2700" kern="1200"/>
            <a:t>Choice remains at retirement:</a:t>
          </a:r>
          <a:endParaRPr lang="en-GB" sz="2700" kern="1200" dirty="0"/>
        </a:p>
        <a:p>
          <a:pPr marL="457200" lvl="2" indent="-228600" algn="l" defTabSz="1200150">
            <a:lnSpc>
              <a:spcPct val="90000"/>
            </a:lnSpc>
            <a:spcBef>
              <a:spcPct val="0"/>
            </a:spcBef>
            <a:spcAft>
              <a:spcPct val="15000"/>
            </a:spcAft>
            <a:buChar char="•"/>
          </a:pPr>
          <a:r>
            <a:rPr lang="en-GB" sz="2700" kern="1200"/>
            <a:t>Legacy benefits = no further contribution adjustment</a:t>
          </a:r>
          <a:endParaRPr lang="en-GB" sz="2700" kern="1200" dirty="0"/>
        </a:p>
        <a:p>
          <a:pPr marL="457200" lvl="2" indent="-228600" algn="l" defTabSz="1200150">
            <a:lnSpc>
              <a:spcPct val="90000"/>
            </a:lnSpc>
            <a:spcBef>
              <a:spcPct val="0"/>
            </a:spcBef>
            <a:spcAft>
              <a:spcPct val="15000"/>
            </a:spcAft>
            <a:buChar char="•"/>
          </a:pPr>
          <a:r>
            <a:rPr lang="en-GB" sz="2700" kern="1200" dirty="0"/>
            <a:t>Reformed benefits = contributions refunded (plus interest at NS&amp;I rate).</a:t>
          </a:r>
        </a:p>
      </dsp:txBody>
      <dsp:txXfrm>
        <a:off x="52" y="865334"/>
        <a:ext cx="4984998" cy="3972100"/>
      </dsp:txXfrm>
    </dsp:sp>
    <dsp:sp modelId="{87A57BF9-BFAC-4307-AA4F-343DE90233E4}">
      <dsp:nvSpPr>
        <dsp:cNvPr id="0" name=""/>
        <dsp:cNvSpPr/>
      </dsp:nvSpPr>
      <dsp:spPr>
        <a:xfrm>
          <a:off x="5682949" y="87734"/>
          <a:ext cx="4984998" cy="777600"/>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GB" altLang="en-US" sz="2700" kern="1200" dirty="0"/>
            <a:t>Settle at next RSS or retirement</a:t>
          </a:r>
          <a:endParaRPr lang="en-GB" sz="2700" kern="1200" dirty="0"/>
        </a:p>
      </dsp:txBody>
      <dsp:txXfrm>
        <a:off x="5682949" y="87734"/>
        <a:ext cx="4984998" cy="777600"/>
      </dsp:txXfrm>
    </dsp:sp>
    <dsp:sp modelId="{80DC1936-DA44-456C-8D55-9627D2411AF7}">
      <dsp:nvSpPr>
        <dsp:cNvPr id="0" name=""/>
        <dsp:cNvSpPr/>
      </dsp:nvSpPr>
      <dsp:spPr>
        <a:xfrm>
          <a:off x="5682949" y="865334"/>
          <a:ext cx="4984998" cy="3972100"/>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GB" altLang="en-US" sz="2700" kern="1200" dirty="0"/>
            <a:t>Interest charged at NS&amp;I rate until date of payment</a:t>
          </a:r>
          <a:endParaRPr lang="en-GB" sz="2700" kern="1200" dirty="0"/>
        </a:p>
        <a:p>
          <a:pPr marL="228600" lvl="1" indent="-228600" algn="l" defTabSz="1200150">
            <a:lnSpc>
              <a:spcPct val="90000"/>
            </a:lnSpc>
            <a:spcBef>
              <a:spcPct val="0"/>
            </a:spcBef>
            <a:spcAft>
              <a:spcPct val="15000"/>
            </a:spcAft>
            <a:buChar char="•"/>
          </a:pPr>
          <a:r>
            <a:rPr lang="en-GB" altLang="en-US" sz="2700" kern="1200"/>
            <a:t>Choice remains at retirement:</a:t>
          </a:r>
          <a:endParaRPr lang="en-GB" altLang="en-US" sz="2700" kern="1200" dirty="0"/>
        </a:p>
        <a:p>
          <a:pPr marL="228600" lvl="1" indent="-228600" algn="l" defTabSz="1200150">
            <a:lnSpc>
              <a:spcPct val="90000"/>
            </a:lnSpc>
            <a:spcBef>
              <a:spcPct val="0"/>
            </a:spcBef>
            <a:spcAft>
              <a:spcPct val="15000"/>
            </a:spcAft>
            <a:buChar char="•"/>
          </a:pPr>
          <a:r>
            <a:rPr lang="en-GB" altLang="en-US" sz="2700" kern="1200"/>
            <a:t>Legacy benefits = contribution adjustment required (can be done from lump sum)</a:t>
          </a:r>
          <a:endParaRPr lang="en-GB" altLang="en-US" sz="2700" kern="1200" dirty="0"/>
        </a:p>
        <a:p>
          <a:pPr marL="228600" lvl="1" indent="-228600" algn="l" defTabSz="1200150">
            <a:lnSpc>
              <a:spcPct val="90000"/>
            </a:lnSpc>
            <a:spcBef>
              <a:spcPct val="0"/>
            </a:spcBef>
            <a:spcAft>
              <a:spcPct val="15000"/>
            </a:spcAft>
            <a:buChar char="•"/>
          </a:pPr>
          <a:r>
            <a:rPr lang="en-GB" altLang="en-US" sz="2700" kern="1200" dirty="0"/>
            <a:t>Reformed benefits = no contribution adjustment required.</a:t>
          </a:r>
        </a:p>
      </dsp:txBody>
      <dsp:txXfrm>
        <a:off x="5682949" y="865334"/>
        <a:ext cx="4984998" cy="39721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94C7FD-40EC-4D33-8981-68F653680A85}">
      <dsp:nvSpPr>
        <dsp:cNvPr id="0" name=""/>
        <dsp:cNvSpPr/>
      </dsp:nvSpPr>
      <dsp:spPr>
        <a:xfrm>
          <a:off x="52" y="63913"/>
          <a:ext cx="4984998" cy="94336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GB" sz="2600" kern="1200" dirty="0"/>
            <a:t>Accept Refund at any point up to retirement</a:t>
          </a:r>
        </a:p>
      </dsp:txBody>
      <dsp:txXfrm>
        <a:off x="52" y="63913"/>
        <a:ext cx="4984998" cy="943362"/>
      </dsp:txXfrm>
    </dsp:sp>
    <dsp:sp modelId="{197A07D0-DC54-4E47-B479-1070BA0D1BCB}">
      <dsp:nvSpPr>
        <dsp:cNvPr id="0" name=""/>
        <dsp:cNvSpPr/>
      </dsp:nvSpPr>
      <dsp:spPr>
        <a:xfrm>
          <a:off x="52" y="1007275"/>
          <a:ext cx="4984998" cy="385398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GB" sz="2600" kern="1200" dirty="0"/>
            <a:t>Interest accrued at 8% until 28 days from initial RSS (NS&amp;I thereafter)</a:t>
          </a:r>
        </a:p>
        <a:p>
          <a:pPr marL="228600" lvl="1" indent="-228600" algn="l" defTabSz="1155700">
            <a:lnSpc>
              <a:spcPct val="90000"/>
            </a:lnSpc>
            <a:spcBef>
              <a:spcPct val="0"/>
            </a:spcBef>
            <a:spcAft>
              <a:spcPct val="15000"/>
            </a:spcAft>
            <a:buChar char="•"/>
          </a:pPr>
          <a:r>
            <a:rPr lang="en-GB" sz="2600" kern="1200"/>
            <a:t>Choice remains retirement:</a:t>
          </a:r>
          <a:endParaRPr lang="en-GB" sz="2600" kern="1200" dirty="0"/>
        </a:p>
        <a:p>
          <a:pPr marL="228600" lvl="1" indent="-228600" algn="l" defTabSz="1155700">
            <a:lnSpc>
              <a:spcPct val="90000"/>
            </a:lnSpc>
            <a:spcBef>
              <a:spcPct val="0"/>
            </a:spcBef>
            <a:spcAft>
              <a:spcPct val="15000"/>
            </a:spcAft>
            <a:buChar char="•"/>
          </a:pPr>
          <a:r>
            <a:rPr lang="en-GB" sz="2600" kern="1200"/>
            <a:t>Legacy benefits = no further contribution adjustment</a:t>
          </a:r>
          <a:endParaRPr lang="en-GB" sz="2600" kern="1200" dirty="0"/>
        </a:p>
        <a:p>
          <a:pPr marL="228600" lvl="1" indent="-228600" algn="l" defTabSz="1155700">
            <a:lnSpc>
              <a:spcPct val="90000"/>
            </a:lnSpc>
            <a:spcBef>
              <a:spcPct val="0"/>
            </a:spcBef>
            <a:spcAft>
              <a:spcPct val="15000"/>
            </a:spcAft>
            <a:buChar char="•"/>
          </a:pPr>
          <a:r>
            <a:rPr lang="en-GB" sz="2600" kern="1200" dirty="0"/>
            <a:t>Reformed benefits = contributions to be repaid (plus interest at NS&amp;I rate).</a:t>
          </a:r>
        </a:p>
      </dsp:txBody>
      <dsp:txXfrm>
        <a:off x="52" y="1007275"/>
        <a:ext cx="4984998" cy="3853980"/>
      </dsp:txXfrm>
    </dsp:sp>
    <dsp:sp modelId="{87A57BF9-BFAC-4307-AA4F-343DE90233E4}">
      <dsp:nvSpPr>
        <dsp:cNvPr id="0" name=""/>
        <dsp:cNvSpPr/>
      </dsp:nvSpPr>
      <dsp:spPr>
        <a:xfrm>
          <a:off x="5682949" y="63913"/>
          <a:ext cx="4984998" cy="943362"/>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GB" altLang="en-US" sz="2600" kern="1200" dirty="0"/>
            <a:t>Settle at retirement</a:t>
          </a:r>
          <a:endParaRPr lang="en-GB" sz="2600" kern="1200" dirty="0"/>
        </a:p>
      </dsp:txBody>
      <dsp:txXfrm>
        <a:off x="5682949" y="63913"/>
        <a:ext cx="4984998" cy="943362"/>
      </dsp:txXfrm>
    </dsp:sp>
    <dsp:sp modelId="{80DC1936-DA44-456C-8D55-9627D2411AF7}">
      <dsp:nvSpPr>
        <dsp:cNvPr id="0" name=""/>
        <dsp:cNvSpPr/>
      </dsp:nvSpPr>
      <dsp:spPr>
        <a:xfrm>
          <a:off x="5682949" y="1007275"/>
          <a:ext cx="4984998" cy="3853980"/>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GB" altLang="en-US" sz="2600" kern="1200" dirty="0"/>
            <a:t>Interest accrued at 8% until 28 days from initial RSS (NS&amp;I thereafter)</a:t>
          </a:r>
          <a:endParaRPr lang="en-GB" sz="2600" kern="1200" dirty="0"/>
        </a:p>
        <a:p>
          <a:pPr marL="228600" lvl="1" indent="-228600" algn="l" defTabSz="1155700">
            <a:lnSpc>
              <a:spcPct val="90000"/>
            </a:lnSpc>
            <a:spcBef>
              <a:spcPct val="0"/>
            </a:spcBef>
            <a:spcAft>
              <a:spcPct val="15000"/>
            </a:spcAft>
            <a:buChar char="•"/>
          </a:pPr>
          <a:r>
            <a:rPr lang="en-GB" altLang="en-US" sz="2600" kern="1200"/>
            <a:t>Choice remains at retirement:</a:t>
          </a:r>
          <a:endParaRPr lang="en-GB" altLang="en-US" sz="2600" kern="1200" dirty="0"/>
        </a:p>
        <a:p>
          <a:pPr marL="228600" lvl="1" indent="-228600" algn="l" defTabSz="1155700">
            <a:lnSpc>
              <a:spcPct val="90000"/>
            </a:lnSpc>
            <a:spcBef>
              <a:spcPct val="0"/>
            </a:spcBef>
            <a:spcAft>
              <a:spcPct val="15000"/>
            </a:spcAft>
            <a:buChar char="•"/>
          </a:pPr>
          <a:r>
            <a:rPr lang="en-GB" altLang="en-US" sz="2600" kern="1200"/>
            <a:t>Legacy benefits = contributions to be refunded</a:t>
          </a:r>
          <a:endParaRPr lang="en-GB" altLang="en-US" sz="2600" kern="1200" dirty="0"/>
        </a:p>
        <a:p>
          <a:pPr marL="228600" lvl="1" indent="-228600" algn="l" defTabSz="1155700">
            <a:lnSpc>
              <a:spcPct val="90000"/>
            </a:lnSpc>
            <a:spcBef>
              <a:spcPct val="0"/>
            </a:spcBef>
            <a:spcAft>
              <a:spcPct val="15000"/>
            </a:spcAft>
            <a:buChar char="•"/>
          </a:pPr>
          <a:r>
            <a:rPr lang="en-GB" altLang="en-US" sz="2600" kern="1200" dirty="0"/>
            <a:t>Reformed benefits = no contribution adjustment required.</a:t>
          </a:r>
        </a:p>
      </dsp:txBody>
      <dsp:txXfrm>
        <a:off x="5682949" y="1007275"/>
        <a:ext cx="4984998" cy="385398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069335-C308-4B38-9A03-D376B0143166}" type="datetimeFigureOut">
              <a:rPr lang="en-GB" smtClean="0"/>
              <a:t>13/02/2025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88C8D9-47D4-4238-90D8-E8553F3FD12C}" type="slidenum">
              <a:rPr lang="en-GB" smtClean="0"/>
              <a:t>‹#›</a:t>
            </a:fld>
            <a:endParaRPr lang="en-GB"/>
          </a:p>
        </p:txBody>
      </p:sp>
    </p:spTree>
    <p:extLst>
      <p:ext uri="{BB962C8B-B14F-4D97-AF65-F5344CB8AC3E}">
        <p14:creationId xmlns:p14="http://schemas.microsoft.com/office/powerpoint/2010/main" val="1452757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54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3B77EC5-6350-4930-A14F-7F615619B894}" type="datetimeFigureOut">
              <a:rPr lang="en-GB" smtClean="0"/>
              <a:t>13/02/2025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55C4A2-C194-421B-AE67-7D08EAFD04FD}" type="slidenum">
              <a:rPr lang="en-GB" smtClean="0"/>
              <a:t>‹#›</a:t>
            </a:fld>
            <a:endParaRPr lang="en-GB"/>
          </a:p>
        </p:txBody>
      </p:sp>
    </p:spTree>
    <p:extLst>
      <p:ext uri="{BB962C8B-B14F-4D97-AF65-F5344CB8AC3E}">
        <p14:creationId xmlns:p14="http://schemas.microsoft.com/office/powerpoint/2010/main" val="2008782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3B77EC5-6350-4930-A14F-7F615619B894}" type="datetimeFigureOut">
              <a:rPr lang="en-GB" smtClean="0"/>
              <a:t>13/02/2025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55C4A2-C194-421B-AE67-7D08EAFD04FD}" type="slidenum">
              <a:rPr lang="en-GB" smtClean="0"/>
              <a:t>‹#›</a:t>
            </a:fld>
            <a:endParaRPr lang="en-GB"/>
          </a:p>
        </p:txBody>
      </p:sp>
    </p:spTree>
    <p:extLst>
      <p:ext uri="{BB962C8B-B14F-4D97-AF65-F5344CB8AC3E}">
        <p14:creationId xmlns:p14="http://schemas.microsoft.com/office/powerpoint/2010/main" val="2441415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3B77EC5-6350-4930-A14F-7F615619B894}" type="datetimeFigureOut">
              <a:rPr lang="en-GB" smtClean="0"/>
              <a:t>13/02/2025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55C4A2-C194-421B-AE67-7D08EAFD04FD}" type="slidenum">
              <a:rPr lang="en-GB" smtClean="0"/>
              <a:t>‹#›</a:t>
            </a:fld>
            <a:endParaRPr lang="en-GB"/>
          </a:p>
        </p:txBody>
      </p:sp>
    </p:spTree>
    <p:extLst>
      <p:ext uri="{BB962C8B-B14F-4D97-AF65-F5344CB8AC3E}">
        <p14:creationId xmlns:p14="http://schemas.microsoft.com/office/powerpoint/2010/main" val="4118985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3B77EC5-6350-4930-A14F-7F615619B894}" type="datetimeFigureOut">
              <a:rPr lang="en-GB" smtClean="0"/>
              <a:t>13/02/2025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55C4A2-C194-421B-AE67-7D08EAFD04FD}" type="slidenum">
              <a:rPr lang="en-GB" smtClean="0"/>
              <a:t>‹#›</a:t>
            </a:fld>
            <a:endParaRPr lang="en-GB"/>
          </a:p>
        </p:txBody>
      </p:sp>
    </p:spTree>
    <p:extLst>
      <p:ext uri="{BB962C8B-B14F-4D97-AF65-F5344CB8AC3E}">
        <p14:creationId xmlns:p14="http://schemas.microsoft.com/office/powerpoint/2010/main" val="406270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5400"/>
            </a:lvl1pPr>
          </a:lstStyle>
          <a:p>
            <a:r>
              <a:rPr lang="en-GB"/>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160">
                <a:solidFill>
                  <a:schemeClr val="tx1">
                    <a:tint val="75000"/>
                  </a:schemeClr>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3B77EC5-6350-4930-A14F-7F615619B894}" type="datetimeFigureOut">
              <a:rPr lang="en-GB" smtClean="0"/>
              <a:t>13/02/2025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55C4A2-C194-421B-AE67-7D08EAFD04FD}" type="slidenum">
              <a:rPr lang="en-GB" smtClean="0"/>
              <a:t>‹#›</a:t>
            </a:fld>
            <a:endParaRPr lang="en-GB"/>
          </a:p>
        </p:txBody>
      </p:sp>
    </p:spTree>
    <p:extLst>
      <p:ext uri="{BB962C8B-B14F-4D97-AF65-F5344CB8AC3E}">
        <p14:creationId xmlns:p14="http://schemas.microsoft.com/office/powerpoint/2010/main" val="3437957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3B77EC5-6350-4930-A14F-7F615619B894}" type="datetimeFigureOut">
              <a:rPr lang="en-GB" smtClean="0"/>
              <a:t>13/02/2025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55C4A2-C194-421B-AE67-7D08EAFD04FD}" type="slidenum">
              <a:rPr lang="en-GB" smtClean="0"/>
              <a:t>‹#›</a:t>
            </a:fld>
            <a:endParaRPr lang="en-GB"/>
          </a:p>
        </p:txBody>
      </p:sp>
    </p:spTree>
    <p:extLst>
      <p:ext uri="{BB962C8B-B14F-4D97-AF65-F5344CB8AC3E}">
        <p14:creationId xmlns:p14="http://schemas.microsoft.com/office/powerpoint/2010/main" val="1262195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GB"/>
              <a:t>Click to edit Master text styles</a:t>
            </a:r>
          </a:p>
        </p:txBody>
      </p:sp>
      <p:sp>
        <p:nvSpPr>
          <p:cNvPr id="4" name="Content Placeholder 3"/>
          <p:cNvSpPr>
            <a:spLocks noGrp="1"/>
          </p:cNvSpPr>
          <p:nvPr>
            <p:ph sz="half" idx="2"/>
          </p:nvPr>
        </p:nvSpPr>
        <p:spPr>
          <a:xfrm>
            <a:off x="839789" y="2505076"/>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GB"/>
              <a:t>Click to edit Master text styles</a:t>
            </a:r>
          </a:p>
        </p:txBody>
      </p:sp>
      <p:sp>
        <p:nvSpPr>
          <p:cNvPr id="6" name="Content Placeholder 5"/>
          <p:cNvSpPr>
            <a:spLocks noGrp="1"/>
          </p:cNvSpPr>
          <p:nvPr>
            <p:ph sz="quarter" idx="4"/>
          </p:nvPr>
        </p:nvSpPr>
        <p:spPr>
          <a:xfrm>
            <a:off x="6172201" y="2505076"/>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3B77EC5-6350-4930-A14F-7F615619B894}" type="datetimeFigureOut">
              <a:rPr lang="en-GB" smtClean="0"/>
              <a:t>13/02/2025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255C4A2-C194-421B-AE67-7D08EAFD04FD}" type="slidenum">
              <a:rPr lang="en-GB" smtClean="0"/>
              <a:t>‹#›</a:t>
            </a:fld>
            <a:endParaRPr lang="en-GB"/>
          </a:p>
        </p:txBody>
      </p:sp>
    </p:spTree>
    <p:extLst>
      <p:ext uri="{BB962C8B-B14F-4D97-AF65-F5344CB8AC3E}">
        <p14:creationId xmlns:p14="http://schemas.microsoft.com/office/powerpoint/2010/main" val="423170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3B77EC5-6350-4930-A14F-7F615619B894}" type="datetimeFigureOut">
              <a:rPr lang="en-GB" smtClean="0"/>
              <a:t>13/02/2025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255C4A2-C194-421B-AE67-7D08EAFD04FD}" type="slidenum">
              <a:rPr lang="en-GB" smtClean="0"/>
              <a:t>‹#›</a:t>
            </a:fld>
            <a:endParaRPr lang="en-GB"/>
          </a:p>
        </p:txBody>
      </p:sp>
    </p:spTree>
    <p:extLst>
      <p:ext uri="{BB962C8B-B14F-4D97-AF65-F5344CB8AC3E}">
        <p14:creationId xmlns:p14="http://schemas.microsoft.com/office/powerpoint/2010/main" val="2037226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B77EC5-6350-4930-A14F-7F615619B894}" type="datetimeFigureOut">
              <a:rPr lang="en-GB" smtClean="0"/>
              <a:t>13/02/2025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255C4A2-C194-421B-AE67-7D08EAFD04FD}" type="slidenum">
              <a:rPr lang="en-GB" smtClean="0"/>
              <a:t>‹#›</a:t>
            </a:fld>
            <a:endParaRPr lang="en-GB"/>
          </a:p>
        </p:txBody>
      </p:sp>
    </p:spTree>
    <p:extLst>
      <p:ext uri="{BB962C8B-B14F-4D97-AF65-F5344CB8AC3E}">
        <p14:creationId xmlns:p14="http://schemas.microsoft.com/office/powerpoint/2010/main" val="2233382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880"/>
            </a:lvl1pPr>
          </a:lstStyle>
          <a:p>
            <a:r>
              <a:rPr lang="en-GB"/>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3B77EC5-6350-4930-A14F-7F615619B894}" type="datetimeFigureOut">
              <a:rPr lang="en-GB" smtClean="0"/>
              <a:t>13/02/2025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55C4A2-C194-421B-AE67-7D08EAFD04FD}" type="slidenum">
              <a:rPr lang="en-GB" smtClean="0"/>
              <a:t>‹#›</a:t>
            </a:fld>
            <a:endParaRPr lang="en-GB"/>
          </a:p>
        </p:txBody>
      </p:sp>
    </p:spTree>
    <p:extLst>
      <p:ext uri="{BB962C8B-B14F-4D97-AF65-F5344CB8AC3E}">
        <p14:creationId xmlns:p14="http://schemas.microsoft.com/office/powerpoint/2010/main" val="3815429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88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3B77EC5-6350-4930-A14F-7F615619B894}" type="datetimeFigureOut">
              <a:rPr lang="en-GB" smtClean="0"/>
              <a:t>13/02/2025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55C4A2-C194-421B-AE67-7D08EAFD04FD}" type="slidenum">
              <a:rPr lang="en-GB" smtClean="0"/>
              <a:t>‹#›</a:t>
            </a:fld>
            <a:endParaRPr lang="en-GB"/>
          </a:p>
        </p:txBody>
      </p:sp>
    </p:spTree>
    <p:extLst>
      <p:ext uri="{BB962C8B-B14F-4D97-AF65-F5344CB8AC3E}">
        <p14:creationId xmlns:p14="http://schemas.microsoft.com/office/powerpoint/2010/main" val="3178914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080">
                <a:solidFill>
                  <a:schemeClr val="tx1">
                    <a:tint val="75000"/>
                  </a:schemeClr>
                </a:solidFill>
              </a:defRPr>
            </a:lvl1pPr>
          </a:lstStyle>
          <a:p>
            <a:fld id="{C3B77EC5-6350-4930-A14F-7F615619B894}" type="datetimeFigureOut">
              <a:rPr lang="en-GB" smtClean="0"/>
              <a:t>13/02/2025</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080">
                <a:solidFill>
                  <a:schemeClr val="tx1">
                    <a:tint val="75000"/>
                  </a:schemeClr>
                </a:solidFill>
              </a:defRPr>
            </a:lvl1pPr>
          </a:lstStyle>
          <a:p>
            <a:fld id="{F255C4A2-C194-421B-AE67-7D08EAFD04FD}" type="slidenum">
              <a:rPr lang="en-GB" smtClean="0"/>
              <a:t>‹#›</a:t>
            </a:fld>
            <a:endParaRPr lang="en-GB"/>
          </a:p>
        </p:txBody>
      </p:sp>
    </p:spTree>
    <p:extLst>
      <p:ext uri="{BB962C8B-B14F-4D97-AF65-F5344CB8AC3E}">
        <p14:creationId xmlns:p14="http://schemas.microsoft.com/office/powerpoint/2010/main" val="27296657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hyperlink" Target="https://fpsmember.org/fps-2015/childrens-pension" TargetMode="External"/><Relationship Id="rId4" Type="http://schemas.openxmlformats.org/officeDocument/2006/relationships/hyperlink" Target="https://fpsmember.org/fps-2015/survivors-pensio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hyperlink" Target="https://www.lppapensions.co.uk/news-hub/everything-you-need-to-know-about-nominating-a-beneficiary/" TargetMode="External"/><Relationship Id="rId5" Type="http://schemas.openxmlformats.org/officeDocument/2006/relationships/image" Target="../media/image3.jpg"/><Relationship Id="rId4" Type="http://schemas.openxmlformats.org/officeDocument/2006/relationships/hyperlink" Target="https://www.lppapensions.co.uk/members/forms-and-document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hyperlink" Target="https://pixabay.com/en/question-question-mark-response-1015308/" TargetMode="Externa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fpsmember.org/sites/default/files/FPS-1992-2015-retirement-decision-tree.pdf" TargetMode="Externa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Layout" Target="../diagrams/layout2.xml"/><Relationship Id="rId7" Type="http://schemas.openxmlformats.org/officeDocument/2006/relationships/hyperlink" Target="https://fpsmember.org/sites/default/files/FPS-2006-2015-retirement-decision-tree.pdf" TargetMode="Externa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openxmlformats.org/officeDocument/2006/relationships/hyperlink" Target="https://fpsmember.org/sites/default/files/Commutation_on_retirement_Factors_and_Guidance.pdf" TargetMode="External"/><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hyperlink" Target="https://pixabay.com/en/question-question-mark-response-1015308/" TargetMode="External"/><Relationship Id="rId4" Type="http://schemas.openxmlformats.org/officeDocument/2006/relationships/image" Target="../media/image15.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1.xml"/><Relationship Id="rId7" Type="http://schemas.openxmlformats.org/officeDocument/2006/relationships/image" Target="../media/image3.jp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jpg"/><Relationship Id="rId7" Type="http://schemas.openxmlformats.org/officeDocument/2006/relationships/diagramColors" Target="../diagrams/colors3.xml"/><Relationship Id="rId2" Type="http://schemas.openxmlformats.org/officeDocument/2006/relationships/image" Target="../media/image2.jpg"/><Relationship Id="rId1" Type="http://schemas.openxmlformats.org/officeDocument/2006/relationships/slideLayout" Target="../slideLayouts/slideLayout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jpg"/><Relationship Id="rId7" Type="http://schemas.openxmlformats.org/officeDocument/2006/relationships/diagramColors" Target="../diagrams/colors4.xml"/><Relationship Id="rId2" Type="http://schemas.openxmlformats.org/officeDocument/2006/relationships/image" Target="../media/image2.jpg"/><Relationship Id="rId1" Type="http://schemas.openxmlformats.org/officeDocument/2006/relationships/slideLayout" Target="../slideLayouts/slideLayout5.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hyperlink" Target="https://www.lppapensions.co.uk/members/forms-and-documents/"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www.lppapensions.co.uk/contact/contact-lppa/" TargetMode="External"/><Relationship Id="rId3" Type="http://schemas.openxmlformats.org/officeDocument/2006/relationships/hyperlink" Target="https://positek.net/your-login-credentials/" TargetMode="External"/><Relationship Id="rId7" Type="http://schemas.openxmlformats.org/officeDocument/2006/relationships/hyperlink" Target="https://members.lppapensions.co.uk/" TargetMode="External"/><Relationship Id="rId2" Type="http://schemas.openxmlformats.org/officeDocument/2006/relationships/image" Target="../media/image4.png"/><Relationship Id="rId1" Type="http://schemas.openxmlformats.org/officeDocument/2006/relationships/slideLayout" Target="../slideLayouts/slideLayout8.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42.xml.rels><?xml version="1.0" encoding="UTF-8" standalone="yes"?>
<Relationships xmlns="http://schemas.openxmlformats.org/package/2006/relationships"><Relationship Id="rId3" Type="http://schemas.openxmlformats.org/officeDocument/2006/relationships/hyperlink" Target="https://fpsmember.org/remedy" TargetMode="External"/><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hyperlink" Target="https://www.lppapensions.co.uk/"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hyperlink" Target="https://pixabay.com/en/question-question-mark-response-1015308/" TargetMode="External"/><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8.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10;&#10;Description automatically generated with low confidence">
            <a:extLst>
              <a:ext uri="{FF2B5EF4-FFF2-40B4-BE49-F238E27FC236}">
                <a16:creationId xmlns:a16="http://schemas.microsoft.com/office/drawing/2014/main" id="{645D6EE4-3973-9268-F056-2F3149A89369}"/>
              </a:ext>
            </a:extLst>
          </p:cNvPr>
          <p:cNvPicPr>
            <a:picLocks noGrp="1" noRot="1" noChangeAspect="1" noMove="1" noResize="1" noEditPoints="1" noAdjustHandles="1" noChangeArrowheads="1" noChangeShapeType="1" noCrop="1"/>
          </p:cNvPicPr>
          <p:nvPr/>
        </p:nvPicPr>
        <p:blipFill>
          <a:blip r:embed="rId2"/>
          <a:stretch>
            <a:fillRect/>
          </a:stretch>
        </p:blipFill>
        <p:spPr>
          <a:xfrm>
            <a:off x="609600" y="-14050"/>
            <a:ext cx="10972800" cy="5614416"/>
          </a:xfrm>
          <a:prstGeom prst="rect">
            <a:avLst/>
          </a:prstGeom>
        </p:spPr>
      </p:pic>
      <p:sp>
        <p:nvSpPr>
          <p:cNvPr id="2" name="Rectangle 1">
            <a:extLst>
              <a:ext uri="{FF2B5EF4-FFF2-40B4-BE49-F238E27FC236}">
                <a16:creationId xmlns:a16="http://schemas.microsoft.com/office/drawing/2014/main" id="{73A872F8-B781-D254-6512-5B5623DC4725}"/>
              </a:ext>
            </a:extLst>
          </p:cNvPr>
          <p:cNvSpPr>
            <a:spLocks/>
          </p:cNvSpPr>
          <p:nvPr/>
        </p:nvSpPr>
        <p:spPr>
          <a:xfrm>
            <a:off x="530012" y="2313026"/>
            <a:ext cx="7397584" cy="1495794"/>
          </a:xfrm>
          <a:prstGeom prst="rect">
            <a:avLst/>
          </a:prstGeom>
          <a:solidFill>
            <a:srgbClr val="39393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5" name="TextBox 4">
            <a:extLst>
              <a:ext uri="{FF2B5EF4-FFF2-40B4-BE49-F238E27FC236}">
                <a16:creationId xmlns:a16="http://schemas.microsoft.com/office/drawing/2014/main" id="{39C12AA5-6096-65A7-5207-3AC6909C342E}"/>
              </a:ext>
            </a:extLst>
          </p:cNvPr>
          <p:cNvSpPr txBox="1"/>
          <p:nvPr/>
        </p:nvSpPr>
        <p:spPr>
          <a:xfrm>
            <a:off x="1175140" y="2390034"/>
            <a:ext cx="7616521" cy="1495794"/>
          </a:xfrm>
          <a:prstGeom prst="rect">
            <a:avLst/>
          </a:prstGeom>
          <a:noFill/>
        </p:spPr>
        <p:txBody>
          <a:bodyPr wrap="square" lIns="109728" tIns="54864" rIns="109728" bIns="54864" rtlCol="0" anchor="t">
            <a:spAutoFit/>
          </a:bodyPr>
          <a:lstStyle/>
          <a:p>
            <a:r>
              <a:rPr lang="en-GB" sz="3000" b="1" dirty="0">
                <a:solidFill>
                  <a:schemeClr val="bg1"/>
                </a:solidFill>
                <a:latin typeface="Arial"/>
                <a:cs typeface="Arial"/>
              </a:rPr>
              <a:t>FPS - ACTIVE – Annual Benefits Statement and Remediable Service Statement</a:t>
            </a:r>
            <a:endParaRPr lang="en-GB" sz="3000" b="1" dirty="0">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091BCD5C-3B8B-E61F-0A05-01070EBAC4DB}"/>
              </a:ext>
            </a:extLst>
          </p:cNvPr>
          <p:cNvSpPr>
            <a:spLocks noGrp="1" noRot="1" noMove="1" noResize="1" noEditPoints="1" noAdjustHandles="1" noChangeArrowheads="1" noChangeShapeType="1"/>
          </p:cNvSpPr>
          <p:nvPr/>
        </p:nvSpPr>
        <p:spPr>
          <a:xfrm>
            <a:off x="609600" y="5643166"/>
            <a:ext cx="10972800" cy="351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60"/>
          </a:p>
        </p:txBody>
      </p:sp>
      <p:pic>
        <p:nvPicPr>
          <p:cNvPr id="4" name="Picture 3">
            <a:extLst>
              <a:ext uri="{FF2B5EF4-FFF2-40B4-BE49-F238E27FC236}">
                <a16:creationId xmlns:a16="http://schemas.microsoft.com/office/drawing/2014/main" id="{3187B83D-6955-35E3-8D57-CDA61F5FEC1B}"/>
              </a:ext>
            </a:extLst>
          </p:cNvPr>
          <p:cNvPicPr>
            <a:picLocks noGrp="1" noRot="1" noChangeAspect="1" noMove="1" noResize="1" noEditPoints="1" noAdjustHandles="1" noChangeArrowheads="1" noChangeShapeType="1" noCrop="1"/>
          </p:cNvPicPr>
          <p:nvPr/>
        </p:nvPicPr>
        <p:blipFill>
          <a:blip r:embed="rId3"/>
          <a:stretch>
            <a:fillRect/>
          </a:stretch>
        </p:blipFill>
        <p:spPr>
          <a:xfrm>
            <a:off x="609600" y="5708260"/>
            <a:ext cx="10972800" cy="1049790"/>
          </a:xfrm>
          <a:prstGeom prst="rect">
            <a:avLst/>
          </a:prstGeom>
        </p:spPr>
      </p:pic>
    </p:spTree>
    <p:extLst>
      <p:ext uri="{BB962C8B-B14F-4D97-AF65-F5344CB8AC3E}">
        <p14:creationId xmlns:p14="http://schemas.microsoft.com/office/powerpoint/2010/main" val="3518355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DDDD051-BBF4-7FA8-AEED-056094EE31DB}"/>
              </a:ext>
            </a:extLst>
          </p:cNvPr>
          <p:cNvPicPr/>
          <p:nvPr/>
        </p:nvPicPr>
        <p:blipFill>
          <a:blip r:embed="rId2"/>
          <a:stretch>
            <a:fillRect/>
          </a:stretch>
        </p:blipFill>
        <p:spPr>
          <a:xfrm>
            <a:off x="600075" y="6029325"/>
            <a:ext cx="10972800" cy="1049790"/>
          </a:xfrm>
          <a:prstGeom prst="rect">
            <a:avLst/>
          </a:prstGeom>
        </p:spPr>
      </p:pic>
      <p:pic>
        <p:nvPicPr>
          <p:cNvPr id="3" name="Picture 2">
            <a:extLst>
              <a:ext uri="{FF2B5EF4-FFF2-40B4-BE49-F238E27FC236}">
                <a16:creationId xmlns:a16="http://schemas.microsoft.com/office/drawing/2014/main" id="{C4C0CF8B-73FA-4B00-B171-AD1BF6EEA97C}"/>
              </a:ext>
            </a:extLst>
          </p:cNvPr>
          <p:cNvPicPr>
            <a:picLocks noChangeAspect="1"/>
          </p:cNvPicPr>
          <p:nvPr/>
        </p:nvPicPr>
        <p:blipFill>
          <a:blip r:embed="rId3"/>
          <a:stretch>
            <a:fillRect/>
          </a:stretch>
        </p:blipFill>
        <p:spPr>
          <a:xfrm>
            <a:off x="370697" y="828675"/>
            <a:ext cx="5353813" cy="536296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cxnSp>
        <p:nvCxnSpPr>
          <p:cNvPr id="4" name="Straight Connector 3">
            <a:extLst>
              <a:ext uri="{FF2B5EF4-FFF2-40B4-BE49-F238E27FC236}">
                <a16:creationId xmlns:a16="http://schemas.microsoft.com/office/drawing/2014/main" id="{C224EA96-57E9-CB3E-8AAB-C65A8DEC6AAA}"/>
              </a:ext>
            </a:extLst>
          </p:cNvPr>
          <p:cNvCxnSpPr>
            <a:cxnSpLocks/>
          </p:cNvCxnSpPr>
          <p:nvPr/>
        </p:nvCxnSpPr>
        <p:spPr>
          <a:xfrm>
            <a:off x="6096000" y="0"/>
            <a:ext cx="0" cy="635317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8AD7E1E-559E-8EA8-6A7B-93C8046029CD}"/>
              </a:ext>
            </a:extLst>
          </p:cNvPr>
          <p:cNvSpPr txBox="1"/>
          <p:nvPr/>
        </p:nvSpPr>
        <p:spPr>
          <a:xfrm>
            <a:off x="6505576" y="5319891"/>
            <a:ext cx="5163327" cy="369332"/>
          </a:xfrm>
          <a:prstGeom prst="rect">
            <a:avLst/>
          </a:prstGeom>
          <a:noFill/>
        </p:spPr>
        <p:txBody>
          <a:bodyPr wrap="square">
            <a:spAutoFit/>
          </a:bodyPr>
          <a:lstStyle/>
          <a:p>
            <a:r>
              <a:rPr lang="en-GB" dirty="0">
                <a:hlinkClick r:id="rId4"/>
              </a:rPr>
              <a:t>https://fpsmember.org/fps-2015/survivors-pension</a:t>
            </a:r>
            <a:endParaRPr lang="en-GB" dirty="0"/>
          </a:p>
        </p:txBody>
      </p:sp>
      <p:sp>
        <p:nvSpPr>
          <p:cNvPr id="9" name="TextBox 8">
            <a:extLst>
              <a:ext uri="{FF2B5EF4-FFF2-40B4-BE49-F238E27FC236}">
                <a16:creationId xmlns:a16="http://schemas.microsoft.com/office/drawing/2014/main" id="{0F66D39E-2321-E5E9-D2D5-004F0DB99D9C}"/>
              </a:ext>
            </a:extLst>
          </p:cNvPr>
          <p:cNvSpPr txBox="1"/>
          <p:nvPr/>
        </p:nvSpPr>
        <p:spPr>
          <a:xfrm>
            <a:off x="6361922" y="146000"/>
            <a:ext cx="5572903" cy="5078313"/>
          </a:xfrm>
          <a:prstGeom prst="rect">
            <a:avLst/>
          </a:prstGeom>
          <a:solidFill>
            <a:schemeClr val="accent4">
              <a:lumMod val="20000"/>
              <a:lumOff val="80000"/>
            </a:schemeClr>
          </a:solidFill>
          <a:ln>
            <a:solidFill>
              <a:schemeClr val="accent2">
                <a:lumMod val="75000"/>
              </a:schemeClr>
            </a:solidFill>
          </a:ln>
        </p:spPr>
        <p:txBody>
          <a:bodyPr wrap="square">
            <a:spAutoFit/>
          </a:bodyPr>
          <a:lstStyle/>
          <a:p>
            <a:pPr algn="l"/>
            <a:r>
              <a:rPr lang="en-GB" b="0" i="0" dirty="0">
                <a:solidFill>
                  <a:srgbClr val="1E1E1E"/>
                </a:solidFill>
                <a:effectLst/>
                <a:latin typeface="Helvetica Neue"/>
              </a:rPr>
              <a:t>Death of an </a:t>
            </a:r>
            <a:r>
              <a:rPr lang="en-GB" b="1" i="0" u="sng" dirty="0">
                <a:solidFill>
                  <a:schemeClr val="accent1">
                    <a:lumMod val="75000"/>
                  </a:schemeClr>
                </a:solidFill>
                <a:effectLst/>
                <a:latin typeface="Helvetica Neue"/>
              </a:rPr>
              <a:t>active scheme </a:t>
            </a:r>
            <a:r>
              <a:rPr lang="en-GB" b="0" i="0" dirty="0">
                <a:solidFill>
                  <a:srgbClr val="1E1E1E"/>
                </a:solidFill>
                <a:effectLst/>
                <a:latin typeface="Helvetica Neue"/>
              </a:rPr>
              <a:t>member.</a:t>
            </a:r>
          </a:p>
          <a:p>
            <a:pPr algn="l">
              <a:buFont typeface="Arial" panose="020B0604020202020204" pitchFamily="34" charset="0"/>
              <a:buChar char="•"/>
            </a:pPr>
            <a:endParaRPr lang="en-GB" dirty="0">
              <a:solidFill>
                <a:srgbClr val="1E1E1E"/>
              </a:solidFill>
              <a:latin typeface="Helvetica Neue"/>
            </a:endParaRPr>
          </a:p>
          <a:p>
            <a:pPr algn="l"/>
            <a:r>
              <a:rPr lang="en-GB" b="0" i="0" dirty="0">
                <a:solidFill>
                  <a:srgbClr val="1E1E1E"/>
                </a:solidFill>
                <a:effectLst/>
                <a:latin typeface="Helvetica Neue"/>
              </a:rPr>
              <a:t>Members with an equivalent FPS 1992 portion of pension, will be paid under FPS 2015. </a:t>
            </a:r>
          </a:p>
          <a:p>
            <a:pPr algn="l"/>
            <a:endParaRPr lang="en-GB" dirty="0">
              <a:solidFill>
                <a:srgbClr val="1E1E1E"/>
              </a:solidFill>
              <a:latin typeface="Helvetica Neue"/>
            </a:endParaRPr>
          </a:p>
          <a:p>
            <a:pPr algn="l"/>
            <a:r>
              <a:rPr lang="en-GB" b="0" i="0" dirty="0">
                <a:solidFill>
                  <a:srgbClr val="1E1E1E"/>
                </a:solidFill>
                <a:effectLst/>
                <a:latin typeface="Helvetica Neue"/>
              </a:rPr>
              <a:t>If they not married when they die, a cohabiting partner will still be entitled to half of the equivalent FPS 1992 entitlement as well as the FPS 2015 portion.</a:t>
            </a:r>
          </a:p>
          <a:p>
            <a:pPr algn="l"/>
            <a:endParaRPr lang="en-GB" dirty="0">
              <a:solidFill>
                <a:srgbClr val="1E1E1E"/>
              </a:solidFill>
              <a:latin typeface="Helvetica Neue"/>
            </a:endParaRPr>
          </a:p>
          <a:p>
            <a:pPr algn="l"/>
            <a:r>
              <a:rPr lang="en-GB" b="0" i="0" dirty="0">
                <a:solidFill>
                  <a:srgbClr val="1E1E1E"/>
                </a:solidFill>
                <a:effectLst/>
                <a:latin typeface="Helvetica Neue"/>
              </a:rPr>
              <a:t>However, If not married when they die, but have retired, then only the FPS2015 proportion is payable and the FPS1992 is not applicable to cohabiting partner.</a:t>
            </a:r>
          </a:p>
          <a:p>
            <a:pPr algn="l"/>
            <a:endParaRPr lang="en-GB" dirty="0">
              <a:solidFill>
                <a:srgbClr val="1E1E1E"/>
              </a:solidFill>
              <a:latin typeface="Helvetica Neue"/>
            </a:endParaRPr>
          </a:p>
          <a:p>
            <a:pPr algn="l"/>
            <a:r>
              <a:rPr lang="en-GB" b="0" i="0" dirty="0">
                <a:solidFill>
                  <a:srgbClr val="1E1E1E"/>
                </a:solidFill>
                <a:effectLst/>
                <a:latin typeface="Helvetica Neue"/>
              </a:rPr>
              <a:t>Your choice of Current or Alternative will not impact this figure, as all members are in FPS2015 from 1 April 2022.</a:t>
            </a:r>
          </a:p>
        </p:txBody>
      </p:sp>
      <p:sp>
        <p:nvSpPr>
          <p:cNvPr id="11" name="TextBox 10">
            <a:extLst>
              <a:ext uri="{FF2B5EF4-FFF2-40B4-BE49-F238E27FC236}">
                <a16:creationId xmlns:a16="http://schemas.microsoft.com/office/drawing/2014/main" id="{F436228D-2980-2BD6-0135-D657DCB289FA}"/>
              </a:ext>
            </a:extLst>
          </p:cNvPr>
          <p:cNvSpPr txBox="1"/>
          <p:nvPr/>
        </p:nvSpPr>
        <p:spPr>
          <a:xfrm>
            <a:off x="6361922" y="5699819"/>
            <a:ext cx="5230003" cy="369332"/>
          </a:xfrm>
          <a:prstGeom prst="rect">
            <a:avLst/>
          </a:prstGeom>
          <a:noFill/>
        </p:spPr>
        <p:txBody>
          <a:bodyPr wrap="square">
            <a:spAutoFit/>
          </a:bodyPr>
          <a:lstStyle/>
          <a:p>
            <a:pPr algn="ctr"/>
            <a:r>
              <a:rPr lang="en-GB" dirty="0">
                <a:hlinkClick r:id="rId5"/>
              </a:rPr>
              <a:t>https://fpsmember.org/fps-2015/childrens-pension</a:t>
            </a:r>
            <a:endParaRPr lang="en-GB" dirty="0"/>
          </a:p>
        </p:txBody>
      </p:sp>
      <p:sp>
        <p:nvSpPr>
          <p:cNvPr id="12" name="TextBox 11">
            <a:extLst>
              <a:ext uri="{FF2B5EF4-FFF2-40B4-BE49-F238E27FC236}">
                <a16:creationId xmlns:a16="http://schemas.microsoft.com/office/drawing/2014/main" id="{D7B468DA-D2A0-1109-B668-49DCBCDBC02E}"/>
              </a:ext>
            </a:extLst>
          </p:cNvPr>
          <p:cNvSpPr txBox="1"/>
          <p:nvPr/>
        </p:nvSpPr>
        <p:spPr>
          <a:xfrm>
            <a:off x="168539" y="0"/>
            <a:ext cx="5448607" cy="646331"/>
          </a:xfrm>
          <a:prstGeom prst="rect">
            <a:avLst/>
          </a:prstGeom>
          <a:noFill/>
        </p:spPr>
        <p:txBody>
          <a:bodyPr wrap="square" rtlCol="0">
            <a:spAutoFit/>
          </a:bodyPr>
          <a:lstStyle/>
          <a:p>
            <a:r>
              <a:rPr lang="en-GB" sz="3600" dirty="0"/>
              <a:t>ABS-RSS:  Page 6</a:t>
            </a:r>
          </a:p>
        </p:txBody>
      </p:sp>
      <p:sp>
        <p:nvSpPr>
          <p:cNvPr id="2" name="TextBox 1">
            <a:extLst>
              <a:ext uri="{FF2B5EF4-FFF2-40B4-BE49-F238E27FC236}">
                <a16:creationId xmlns:a16="http://schemas.microsoft.com/office/drawing/2014/main" id="{74BBBEE7-DBED-2241-79A7-402E1E0590EA}"/>
              </a:ext>
            </a:extLst>
          </p:cNvPr>
          <p:cNvSpPr txBox="1"/>
          <p:nvPr/>
        </p:nvSpPr>
        <p:spPr>
          <a:xfrm>
            <a:off x="2662076" y="4004055"/>
            <a:ext cx="771054" cy="230832"/>
          </a:xfrm>
          <a:prstGeom prst="rect">
            <a:avLst/>
          </a:prstGeom>
          <a:solidFill>
            <a:schemeClr val="bg1"/>
          </a:solidFill>
        </p:spPr>
        <p:txBody>
          <a:bodyPr wrap="square" rtlCol="0">
            <a:spAutoFit/>
          </a:bodyPr>
          <a:lstStyle/>
          <a:p>
            <a:r>
              <a:rPr lang="en-GB" sz="900" dirty="0"/>
              <a:t>£ Amount</a:t>
            </a:r>
          </a:p>
        </p:txBody>
      </p:sp>
      <p:sp>
        <p:nvSpPr>
          <p:cNvPr id="5" name="TextBox 4">
            <a:extLst>
              <a:ext uri="{FF2B5EF4-FFF2-40B4-BE49-F238E27FC236}">
                <a16:creationId xmlns:a16="http://schemas.microsoft.com/office/drawing/2014/main" id="{4E14D4A1-99AE-2205-30D9-95D6E271396C}"/>
              </a:ext>
            </a:extLst>
          </p:cNvPr>
          <p:cNvSpPr txBox="1"/>
          <p:nvPr/>
        </p:nvSpPr>
        <p:spPr>
          <a:xfrm>
            <a:off x="2576984" y="5204475"/>
            <a:ext cx="771054" cy="230832"/>
          </a:xfrm>
          <a:prstGeom prst="rect">
            <a:avLst/>
          </a:prstGeom>
          <a:solidFill>
            <a:schemeClr val="bg1"/>
          </a:solidFill>
        </p:spPr>
        <p:txBody>
          <a:bodyPr wrap="square" rtlCol="0">
            <a:spAutoFit/>
          </a:bodyPr>
          <a:lstStyle/>
          <a:p>
            <a:r>
              <a:rPr lang="en-GB" sz="900" dirty="0"/>
              <a:t>£ Amount</a:t>
            </a:r>
          </a:p>
        </p:txBody>
      </p:sp>
    </p:spTree>
    <p:extLst>
      <p:ext uri="{BB962C8B-B14F-4D97-AF65-F5344CB8AC3E}">
        <p14:creationId xmlns:p14="http://schemas.microsoft.com/office/powerpoint/2010/main" val="3137300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0C4285-EDEC-6C91-3389-6691B0D3A677}"/>
              </a:ext>
            </a:extLst>
          </p:cNvPr>
          <p:cNvPicPr>
            <a:picLocks noChangeAspect="1"/>
          </p:cNvPicPr>
          <p:nvPr/>
        </p:nvPicPr>
        <p:blipFill>
          <a:blip r:embed="rId2"/>
          <a:stretch>
            <a:fillRect/>
          </a:stretch>
        </p:blipFill>
        <p:spPr>
          <a:xfrm>
            <a:off x="318708" y="2061582"/>
            <a:ext cx="5582029" cy="32720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id="{3785D135-087E-2288-298C-27FAE0E5BB96}"/>
              </a:ext>
            </a:extLst>
          </p:cNvPr>
          <p:cNvSpPr txBox="1"/>
          <p:nvPr/>
        </p:nvSpPr>
        <p:spPr>
          <a:xfrm>
            <a:off x="6291261" y="1876380"/>
            <a:ext cx="5191504" cy="1323439"/>
          </a:xfrm>
          <a:prstGeom prst="rect">
            <a:avLst/>
          </a:prstGeom>
          <a:solidFill>
            <a:schemeClr val="accent4">
              <a:lumMod val="20000"/>
              <a:lumOff val="80000"/>
            </a:schemeClr>
          </a:solidFill>
          <a:ln>
            <a:solidFill>
              <a:schemeClr val="accent2">
                <a:lumMod val="75000"/>
              </a:schemeClr>
            </a:solidFill>
          </a:ln>
        </p:spPr>
        <p:txBody>
          <a:bodyPr wrap="square">
            <a:spAutoFit/>
          </a:bodyPr>
          <a:lstStyle/>
          <a:p>
            <a:pPr algn="l"/>
            <a:r>
              <a:rPr lang="en-GB" sz="1600" b="0" i="0" dirty="0">
                <a:solidFill>
                  <a:srgbClr val="1E1E1E"/>
                </a:solidFill>
                <a:effectLst/>
                <a:latin typeface="Arial" panose="020B0604020202020204" pitchFamily="34" charset="0"/>
                <a:cs typeface="Arial" panose="020B0604020202020204" pitchFamily="34" charset="0"/>
              </a:rPr>
              <a:t>The FRA has absolute discretion who to pay the death grant to, but you may nominate the person(s) that you would like to receive it. The authority would take your wishes into account when making their decision.</a:t>
            </a:r>
          </a:p>
          <a:p>
            <a:pPr algn="l"/>
            <a:endParaRPr lang="en-GB" sz="1600" b="0" i="0" dirty="0">
              <a:solidFill>
                <a:srgbClr val="1E1E1E"/>
              </a:solidFill>
              <a:effectLs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EA7AD5EF-C11E-20FC-8BE2-0A705FE005A1}"/>
              </a:ext>
            </a:extLst>
          </p:cNvPr>
          <p:cNvSpPr txBox="1"/>
          <p:nvPr/>
        </p:nvSpPr>
        <p:spPr>
          <a:xfrm>
            <a:off x="6291264" y="650495"/>
            <a:ext cx="5191504" cy="1077218"/>
          </a:xfrm>
          <a:prstGeom prst="rect">
            <a:avLst/>
          </a:prstGeom>
          <a:solidFill>
            <a:schemeClr val="accent4">
              <a:lumMod val="20000"/>
              <a:lumOff val="80000"/>
            </a:schemeClr>
          </a:solidFill>
          <a:ln>
            <a:solidFill>
              <a:schemeClr val="accent2">
                <a:lumMod val="75000"/>
              </a:schemeClr>
            </a:solidFill>
          </a:ln>
        </p:spPr>
        <p:txBody>
          <a:bodyPr wrap="square" rtlCol="0">
            <a:spAutoFit/>
          </a:bodyPr>
          <a:lstStyle/>
          <a:p>
            <a:r>
              <a:rPr lang="en-GB" sz="1600" dirty="0">
                <a:latin typeface="Arial" panose="020B0604020202020204" pitchFamily="34" charset="0"/>
                <a:cs typeface="Arial" panose="020B0604020202020204" pitchFamily="34" charset="0"/>
              </a:rPr>
              <a:t>Noteworthy;</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“Receive your death in service lump sum” – this is not an election to receive “survivors” pension.</a:t>
            </a:r>
          </a:p>
        </p:txBody>
      </p:sp>
      <p:pic>
        <p:nvPicPr>
          <p:cNvPr id="6" name="Picture 5">
            <a:extLst>
              <a:ext uri="{FF2B5EF4-FFF2-40B4-BE49-F238E27FC236}">
                <a16:creationId xmlns:a16="http://schemas.microsoft.com/office/drawing/2014/main" id="{FBBC07B4-2C5A-42FD-7AF4-8BF3286825E1}"/>
              </a:ext>
            </a:extLst>
          </p:cNvPr>
          <p:cNvPicPr/>
          <p:nvPr/>
        </p:nvPicPr>
        <p:blipFill>
          <a:blip r:embed="rId3"/>
          <a:stretch>
            <a:fillRect/>
          </a:stretch>
        </p:blipFill>
        <p:spPr>
          <a:xfrm>
            <a:off x="611216" y="6046335"/>
            <a:ext cx="10972800" cy="1049790"/>
          </a:xfrm>
          <a:prstGeom prst="rect">
            <a:avLst/>
          </a:prstGeom>
        </p:spPr>
      </p:pic>
      <p:cxnSp>
        <p:nvCxnSpPr>
          <p:cNvPr id="7" name="Straight Connector 6">
            <a:extLst>
              <a:ext uri="{FF2B5EF4-FFF2-40B4-BE49-F238E27FC236}">
                <a16:creationId xmlns:a16="http://schemas.microsoft.com/office/drawing/2014/main" id="{01B6C380-4E41-1011-9D0B-BB47BD238350}"/>
              </a:ext>
            </a:extLst>
          </p:cNvPr>
          <p:cNvCxnSpPr>
            <a:cxnSpLocks/>
          </p:cNvCxnSpPr>
          <p:nvPr/>
        </p:nvCxnSpPr>
        <p:spPr>
          <a:xfrm>
            <a:off x="6096000" y="0"/>
            <a:ext cx="0" cy="635317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449FFD7-7A86-3A90-F936-FE87FF53DD55}"/>
              </a:ext>
            </a:extLst>
          </p:cNvPr>
          <p:cNvSpPr txBox="1"/>
          <p:nvPr/>
        </p:nvSpPr>
        <p:spPr>
          <a:xfrm>
            <a:off x="6291261" y="3365267"/>
            <a:ext cx="5191504" cy="1477328"/>
          </a:xfrm>
          <a:prstGeom prst="rect">
            <a:avLst/>
          </a:prstGeom>
          <a:solidFill>
            <a:schemeClr val="accent4">
              <a:lumMod val="20000"/>
              <a:lumOff val="80000"/>
            </a:schemeClr>
          </a:solidFill>
          <a:ln>
            <a:solidFill>
              <a:schemeClr val="accent2">
                <a:lumMod val="75000"/>
              </a:schemeClr>
            </a:solidFill>
          </a:ln>
        </p:spPr>
        <p:txBody>
          <a:bodyPr wrap="square">
            <a:spAutoFit/>
          </a:bodyPr>
          <a:lstStyle/>
          <a:p>
            <a:pPr algn="l"/>
            <a:r>
              <a:rPr lang="en-GB" b="0" i="0" dirty="0">
                <a:solidFill>
                  <a:srgbClr val="1E1E1E"/>
                </a:solidFill>
                <a:effectLst/>
                <a:latin typeface="Helvetica Neue"/>
              </a:rPr>
              <a:t>If incorrect, or blank then the form can be found at:  </a:t>
            </a:r>
            <a:r>
              <a:rPr lang="en-GB" dirty="0">
                <a:hlinkClick r:id="rId4"/>
              </a:rPr>
              <a:t>https://www.lppapensions.co.uk/members/forms-and-documents/</a:t>
            </a:r>
            <a:endParaRPr lang="en-GB" b="0" i="0" dirty="0">
              <a:solidFill>
                <a:srgbClr val="1E1E1E"/>
              </a:solidFill>
              <a:effectLst/>
              <a:latin typeface="Helvetica Neue"/>
            </a:endParaRPr>
          </a:p>
          <a:p>
            <a:pPr algn="l"/>
            <a:endParaRPr lang="en-GB" b="0" i="0" dirty="0">
              <a:solidFill>
                <a:srgbClr val="1E1E1E"/>
              </a:solidFill>
              <a:effectLst/>
              <a:latin typeface="Helvetica Neue"/>
            </a:endParaRPr>
          </a:p>
        </p:txBody>
      </p:sp>
      <p:pic>
        <p:nvPicPr>
          <p:cNvPr id="9" name="Picture 8">
            <a:extLst>
              <a:ext uri="{FF2B5EF4-FFF2-40B4-BE49-F238E27FC236}">
                <a16:creationId xmlns:a16="http://schemas.microsoft.com/office/drawing/2014/main" id="{D2AFD8A4-2B62-0B4B-295D-3AC508C22E59}"/>
              </a:ext>
            </a:extLst>
          </p:cNvPr>
          <p:cNvPicPr/>
          <p:nvPr/>
        </p:nvPicPr>
        <p:blipFill>
          <a:blip r:embed="rId5"/>
          <a:stretch>
            <a:fillRect/>
          </a:stretch>
        </p:blipFill>
        <p:spPr>
          <a:xfrm>
            <a:off x="609600" y="1"/>
            <a:ext cx="10972800" cy="449910"/>
          </a:xfrm>
          <a:prstGeom prst="rect">
            <a:avLst/>
          </a:prstGeom>
        </p:spPr>
      </p:pic>
      <p:sp>
        <p:nvSpPr>
          <p:cNvPr id="10" name="TextBox 9">
            <a:extLst>
              <a:ext uri="{FF2B5EF4-FFF2-40B4-BE49-F238E27FC236}">
                <a16:creationId xmlns:a16="http://schemas.microsoft.com/office/drawing/2014/main" id="{E5106A5C-792A-2A7C-B1E8-F821CC8BA87B}"/>
              </a:ext>
            </a:extLst>
          </p:cNvPr>
          <p:cNvSpPr txBox="1"/>
          <p:nvPr/>
        </p:nvSpPr>
        <p:spPr>
          <a:xfrm>
            <a:off x="256869" y="796983"/>
            <a:ext cx="5448607" cy="646331"/>
          </a:xfrm>
          <a:prstGeom prst="rect">
            <a:avLst/>
          </a:prstGeom>
          <a:noFill/>
        </p:spPr>
        <p:txBody>
          <a:bodyPr wrap="square" rtlCol="0">
            <a:spAutoFit/>
          </a:bodyPr>
          <a:lstStyle/>
          <a:p>
            <a:r>
              <a:rPr lang="en-GB" sz="3600" dirty="0"/>
              <a:t>ABS-RSS:  Page 7</a:t>
            </a:r>
          </a:p>
        </p:txBody>
      </p:sp>
      <p:sp>
        <p:nvSpPr>
          <p:cNvPr id="12" name="TextBox 11">
            <a:extLst>
              <a:ext uri="{FF2B5EF4-FFF2-40B4-BE49-F238E27FC236}">
                <a16:creationId xmlns:a16="http://schemas.microsoft.com/office/drawing/2014/main" id="{AF638872-686E-D1FD-71A1-B981719CF4C3}"/>
              </a:ext>
            </a:extLst>
          </p:cNvPr>
          <p:cNvSpPr txBox="1"/>
          <p:nvPr/>
        </p:nvSpPr>
        <p:spPr>
          <a:xfrm>
            <a:off x="6291261" y="5008043"/>
            <a:ext cx="5191503" cy="1477328"/>
          </a:xfrm>
          <a:prstGeom prst="rect">
            <a:avLst/>
          </a:prstGeom>
          <a:noFill/>
        </p:spPr>
        <p:txBody>
          <a:bodyPr wrap="square">
            <a:spAutoFit/>
          </a:bodyPr>
          <a:lstStyle/>
          <a:p>
            <a:r>
              <a:rPr lang="en-GB" dirty="0"/>
              <a:t>All You Need To know About Nominating A Beneficiary - </a:t>
            </a:r>
            <a:r>
              <a:rPr lang="en-GB" dirty="0">
                <a:hlinkClick r:id="rId6"/>
              </a:rPr>
              <a:t>https://www.lppapensions.co.uk/news-hub/everything-you-need-to-know-about-nominating-a-beneficiary/</a:t>
            </a:r>
            <a:endParaRPr lang="en-GB" dirty="0"/>
          </a:p>
          <a:p>
            <a:endParaRPr lang="en-GB" dirty="0"/>
          </a:p>
        </p:txBody>
      </p:sp>
    </p:spTree>
    <p:extLst>
      <p:ext uri="{BB962C8B-B14F-4D97-AF65-F5344CB8AC3E}">
        <p14:creationId xmlns:p14="http://schemas.microsoft.com/office/powerpoint/2010/main" val="1594679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47DE8D-25CC-B364-6B8C-E5FC9ABFF977}"/>
              </a:ext>
            </a:extLst>
          </p:cNvPr>
          <p:cNvPicPr/>
          <p:nvPr/>
        </p:nvPicPr>
        <p:blipFill>
          <a:blip r:embed="rId2"/>
          <a:stretch>
            <a:fillRect/>
          </a:stretch>
        </p:blipFill>
        <p:spPr>
          <a:xfrm>
            <a:off x="609600" y="1"/>
            <a:ext cx="10972800" cy="449910"/>
          </a:xfrm>
          <a:prstGeom prst="rect">
            <a:avLst/>
          </a:prstGeom>
        </p:spPr>
      </p:pic>
      <p:pic>
        <p:nvPicPr>
          <p:cNvPr id="3" name="Picture 2">
            <a:extLst>
              <a:ext uri="{FF2B5EF4-FFF2-40B4-BE49-F238E27FC236}">
                <a16:creationId xmlns:a16="http://schemas.microsoft.com/office/drawing/2014/main" id="{97BD4D67-4B3A-AB17-B7A0-721B529FAB55}"/>
              </a:ext>
            </a:extLst>
          </p:cNvPr>
          <p:cNvPicPr/>
          <p:nvPr/>
        </p:nvPicPr>
        <p:blipFill>
          <a:blip r:embed="rId3"/>
          <a:stretch>
            <a:fillRect/>
          </a:stretch>
        </p:blipFill>
        <p:spPr>
          <a:xfrm>
            <a:off x="609600" y="5808209"/>
            <a:ext cx="10972800" cy="1049790"/>
          </a:xfrm>
          <a:prstGeom prst="rect">
            <a:avLst/>
          </a:prstGeom>
        </p:spPr>
      </p:pic>
      <p:pic>
        <p:nvPicPr>
          <p:cNvPr id="8" name="Picture 7" descr="A cartoon character leaning on a question mark">
            <a:extLst>
              <a:ext uri="{FF2B5EF4-FFF2-40B4-BE49-F238E27FC236}">
                <a16:creationId xmlns:a16="http://schemas.microsoft.com/office/drawing/2014/main" id="{4E15F969-21B6-901D-3974-BB4A5C04517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95275" y="3474584"/>
            <a:ext cx="2590800" cy="2590800"/>
          </a:xfrm>
          <a:prstGeom prst="rect">
            <a:avLst/>
          </a:prstGeom>
        </p:spPr>
      </p:pic>
      <p:sp>
        <p:nvSpPr>
          <p:cNvPr id="10" name="TextBox 9">
            <a:extLst>
              <a:ext uri="{FF2B5EF4-FFF2-40B4-BE49-F238E27FC236}">
                <a16:creationId xmlns:a16="http://schemas.microsoft.com/office/drawing/2014/main" id="{969208F3-E234-B134-E6B1-525F58A5E92A}"/>
              </a:ext>
            </a:extLst>
          </p:cNvPr>
          <p:cNvSpPr txBox="1"/>
          <p:nvPr/>
        </p:nvSpPr>
        <p:spPr>
          <a:xfrm>
            <a:off x="2795588" y="983721"/>
            <a:ext cx="8877300" cy="4524315"/>
          </a:xfrm>
          <a:prstGeom prst="rect">
            <a:avLst/>
          </a:prstGeom>
          <a:noFill/>
        </p:spPr>
        <p:txBody>
          <a:bodyPr wrap="square" rtlCol="0">
            <a:spAutoFit/>
          </a:bodyPr>
          <a:lstStyle/>
          <a:p>
            <a:r>
              <a:rPr lang="en-GB" sz="7200" dirty="0"/>
              <a:t>Questions</a:t>
            </a:r>
          </a:p>
          <a:p>
            <a:endParaRPr lang="en-GB" sz="3600" dirty="0"/>
          </a:p>
          <a:p>
            <a:r>
              <a:rPr lang="en-GB" sz="3600" dirty="0"/>
              <a:t>Still to be covered;</a:t>
            </a:r>
          </a:p>
          <a:p>
            <a:pPr marL="285750" indent="-285750">
              <a:buFont typeface="Arial" panose="020B0604020202020204" pitchFamily="34" charset="0"/>
              <a:buChar char="•"/>
            </a:pPr>
            <a:r>
              <a:rPr lang="en-GB" sz="3600" dirty="0"/>
              <a:t>When can I retire?</a:t>
            </a:r>
          </a:p>
          <a:p>
            <a:pPr marL="285750" indent="-285750">
              <a:buFont typeface="Arial" panose="020B0604020202020204" pitchFamily="34" charset="0"/>
              <a:buChar char="•"/>
            </a:pPr>
            <a:r>
              <a:rPr lang="en-GB" sz="3600" dirty="0"/>
              <a:t>Pension at 60</a:t>
            </a:r>
          </a:p>
          <a:p>
            <a:pPr marL="285750" indent="-285750">
              <a:buFont typeface="Arial" panose="020B0604020202020204" pitchFamily="34" charset="0"/>
              <a:buChar char="•"/>
            </a:pPr>
            <a:r>
              <a:rPr lang="en-GB" sz="3600" dirty="0"/>
              <a:t>“Information we have used”</a:t>
            </a:r>
          </a:p>
          <a:p>
            <a:pPr marL="285750" indent="-285750">
              <a:buFont typeface="Arial" panose="020B0604020202020204" pitchFamily="34" charset="0"/>
              <a:buChar char="•"/>
            </a:pPr>
            <a:r>
              <a:rPr lang="en-GB" sz="3600" dirty="0"/>
              <a:t>Contribution Adjustments</a:t>
            </a:r>
          </a:p>
        </p:txBody>
      </p:sp>
    </p:spTree>
    <p:extLst>
      <p:ext uri="{BB962C8B-B14F-4D97-AF65-F5344CB8AC3E}">
        <p14:creationId xmlns:p14="http://schemas.microsoft.com/office/powerpoint/2010/main" val="712645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47DE8D-25CC-B364-6B8C-E5FC9ABFF977}"/>
              </a:ext>
            </a:extLst>
          </p:cNvPr>
          <p:cNvPicPr/>
          <p:nvPr/>
        </p:nvPicPr>
        <p:blipFill>
          <a:blip r:embed="rId2"/>
          <a:stretch>
            <a:fillRect/>
          </a:stretch>
        </p:blipFill>
        <p:spPr>
          <a:xfrm>
            <a:off x="609600" y="1"/>
            <a:ext cx="10972800" cy="449910"/>
          </a:xfrm>
          <a:prstGeom prst="rect">
            <a:avLst/>
          </a:prstGeom>
        </p:spPr>
      </p:pic>
      <p:pic>
        <p:nvPicPr>
          <p:cNvPr id="3" name="Picture 2">
            <a:extLst>
              <a:ext uri="{FF2B5EF4-FFF2-40B4-BE49-F238E27FC236}">
                <a16:creationId xmlns:a16="http://schemas.microsoft.com/office/drawing/2014/main" id="{97BD4D67-4B3A-AB17-B7A0-721B529FAB55}"/>
              </a:ext>
            </a:extLst>
          </p:cNvPr>
          <p:cNvPicPr/>
          <p:nvPr/>
        </p:nvPicPr>
        <p:blipFill>
          <a:blip r:embed="rId3"/>
          <a:stretch>
            <a:fillRect/>
          </a:stretch>
        </p:blipFill>
        <p:spPr>
          <a:xfrm>
            <a:off x="609600" y="5808209"/>
            <a:ext cx="10972800" cy="1049790"/>
          </a:xfrm>
          <a:prstGeom prst="rect">
            <a:avLst/>
          </a:prstGeom>
        </p:spPr>
      </p:pic>
      <p:sp>
        <p:nvSpPr>
          <p:cNvPr id="10" name="TextBox 9">
            <a:extLst>
              <a:ext uri="{FF2B5EF4-FFF2-40B4-BE49-F238E27FC236}">
                <a16:creationId xmlns:a16="http://schemas.microsoft.com/office/drawing/2014/main" id="{969208F3-E234-B134-E6B1-525F58A5E92A}"/>
              </a:ext>
            </a:extLst>
          </p:cNvPr>
          <p:cNvSpPr txBox="1"/>
          <p:nvPr/>
        </p:nvSpPr>
        <p:spPr>
          <a:xfrm>
            <a:off x="1657350" y="2413337"/>
            <a:ext cx="8877300" cy="1877437"/>
          </a:xfrm>
          <a:prstGeom prst="rect">
            <a:avLst/>
          </a:prstGeom>
          <a:noFill/>
        </p:spPr>
        <p:txBody>
          <a:bodyPr wrap="square" rtlCol="0">
            <a:spAutoFit/>
          </a:bodyPr>
          <a:lstStyle/>
          <a:p>
            <a:r>
              <a:rPr lang="en-GB" sz="6000" b="1" dirty="0">
                <a:solidFill>
                  <a:srgbClr val="C00000"/>
                </a:solidFill>
                <a:latin typeface="Arial Black" panose="020B0A04020102020204" pitchFamily="34" charset="0"/>
              </a:rPr>
              <a:t>When Can I Retire?</a:t>
            </a:r>
          </a:p>
          <a:p>
            <a:pPr algn="ctr"/>
            <a:endParaRPr lang="en-GB" sz="2800" b="1" dirty="0">
              <a:latin typeface="Arial Black" panose="020B0A04020102020204" pitchFamily="34" charset="0"/>
            </a:endParaRPr>
          </a:p>
          <a:p>
            <a:pPr algn="ctr"/>
            <a:r>
              <a:rPr lang="en-GB" sz="2800" b="1" dirty="0">
                <a:latin typeface="Arial Black" panose="020B0A04020102020204" pitchFamily="34" charset="0"/>
              </a:rPr>
              <a:t>Noting ABS is based on retirement age 60</a:t>
            </a:r>
          </a:p>
        </p:txBody>
      </p:sp>
    </p:spTree>
    <p:extLst>
      <p:ext uri="{BB962C8B-B14F-4D97-AF65-F5344CB8AC3E}">
        <p14:creationId xmlns:p14="http://schemas.microsoft.com/office/powerpoint/2010/main" val="2646317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47DE8D-25CC-B364-6B8C-E5FC9ABFF977}"/>
              </a:ext>
            </a:extLst>
          </p:cNvPr>
          <p:cNvPicPr/>
          <p:nvPr/>
        </p:nvPicPr>
        <p:blipFill>
          <a:blip r:embed="rId2"/>
          <a:stretch>
            <a:fillRect/>
          </a:stretch>
        </p:blipFill>
        <p:spPr>
          <a:xfrm>
            <a:off x="609600" y="1"/>
            <a:ext cx="10972800" cy="449910"/>
          </a:xfrm>
          <a:prstGeom prst="rect">
            <a:avLst/>
          </a:prstGeom>
        </p:spPr>
      </p:pic>
      <p:pic>
        <p:nvPicPr>
          <p:cNvPr id="3" name="Picture 2">
            <a:extLst>
              <a:ext uri="{FF2B5EF4-FFF2-40B4-BE49-F238E27FC236}">
                <a16:creationId xmlns:a16="http://schemas.microsoft.com/office/drawing/2014/main" id="{97BD4D67-4B3A-AB17-B7A0-721B529FAB55}"/>
              </a:ext>
            </a:extLst>
          </p:cNvPr>
          <p:cNvPicPr/>
          <p:nvPr/>
        </p:nvPicPr>
        <p:blipFill>
          <a:blip r:embed="rId3"/>
          <a:stretch>
            <a:fillRect/>
          </a:stretch>
        </p:blipFill>
        <p:spPr>
          <a:xfrm>
            <a:off x="609600" y="5808209"/>
            <a:ext cx="10972800" cy="1049790"/>
          </a:xfrm>
          <a:prstGeom prst="rect">
            <a:avLst/>
          </a:prstGeom>
        </p:spPr>
      </p:pic>
      <p:sp>
        <p:nvSpPr>
          <p:cNvPr id="10" name="TextBox 9">
            <a:extLst>
              <a:ext uri="{FF2B5EF4-FFF2-40B4-BE49-F238E27FC236}">
                <a16:creationId xmlns:a16="http://schemas.microsoft.com/office/drawing/2014/main" id="{969208F3-E234-B134-E6B1-525F58A5E92A}"/>
              </a:ext>
            </a:extLst>
          </p:cNvPr>
          <p:cNvSpPr txBox="1"/>
          <p:nvPr/>
        </p:nvSpPr>
        <p:spPr>
          <a:xfrm>
            <a:off x="1657350" y="2413337"/>
            <a:ext cx="8877300" cy="1015663"/>
          </a:xfrm>
          <a:prstGeom prst="rect">
            <a:avLst/>
          </a:prstGeom>
          <a:noFill/>
        </p:spPr>
        <p:txBody>
          <a:bodyPr wrap="square" rtlCol="0">
            <a:spAutoFit/>
          </a:bodyPr>
          <a:lstStyle/>
          <a:p>
            <a:pPr algn="ctr"/>
            <a:r>
              <a:rPr lang="en-GB" sz="6000" b="1" dirty="0">
                <a:solidFill>
                  <a:srgbClr val="C00000"/>
                </a:solidFill>
                <a:latin typeface="Arial Black" panose="020B0A04020102020204" pitchFamily="34" charset="0"/>
              </a:rPr>
              <a:t>FPS1992</a:t>
            </a:r>
          </a:p>
        </p:txBody>
      </p:sp>
    </p:spTree>
    <p:extLst>
      <p:ext uri="{BB962C8B-B14F-4D97-AF65-F5344CB8AC3E}">
        <p14:creationId xmlns:p14="http://schemas.microsoft.com/office/powerpoint/2010/main" val="2654469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BAE4C8-377E-72FD-F97D-F978086F38C9}"/>
              </a:ext>
            </a:extLst>
          </p:cNvPr>
          <p:cNvSpPr txBox="1"/>
          <p:nvPr/>
        </p:nvSpPr>
        <p:spPr>
          <a:xfrm>
            <a:off x="3629024" y="560265"/>
            <a:ext cx="6315075" cy="369332"/>
          </a:xfrm>
          <a:prstGeom prst="rect">
            <a:avLst/>
          </a:prstGeom>
          <a:noFill/>
        </p:spPr>
        <p:txBody>
          <a:bodyPr wrap="square" rtlCol="0">
            <a:spAutoFit/>
          </a:bodyPr>
          <a:lstStyle/>
          <a:p>
            <a:r>
              <a:rPr lang="en-GB" dirty="0"/>
              <a:t>When Can I retire? FPS1992 and FPS2015 benefits</a:t>
            </a:r>
          </a:p>
        </p:txBody>
      </p:sp>
      <p:sp>
        <p:nvSpPr>
          <p:cNvPr id="8" name="TextBox 7">
            <a:extLst>
              <a:ext uri="{FF2B5EF4-FFF2-40B4-BE49-F238E27FC236}">
                <a16:creationId xmlns:a16="http://schemas.microsoft.com/office/drawing/2014/main" id="{00B7EF43-9FCB-83A3-B3D4-4F0CFB64486F}"/>
              </a:ext>
            </a:extLst>
          </p:cNvPr>
          <p:cNvSpPr txBox="1"/>
          <p:nvPr/>
        </p:nvSpPr>
        <p:spPr>
          <a:xfrm>
            <a:off x="9067421" y="2903462"/>
            <a:ext cx="2600704" cy="2585323"/>
          </a:xfrm>
          <a:prstGeom prst="rect">
            <a:avLst/>
          </a:prstGeom>
          <a:solidFill>
            <a:schemeClr val="accent1">
              <a:lumMod val="20000"/>
              <a:lumOff val="80000"/>
            </a:schemeClr>
          </a:solidFill>
          <a:ln>
            <a:solidFill>
              <a:schemeClr val="accent1">
                <a:lumMod val="50000"/>
              </a:schemeClr>
            </a:solidFill>
          </a:ln>
        </p:spPr>
        <p:txBody>
          <a:bodyPr wrap="square">
            <a:spAutoFit/>
          </a:bodyPr>
          <a:lstStyle/>
          <a:p>
            <a:r>
              <a:rPr lang="en-GB" b="1" u="sng" dirty="0"/>
              <a:t>Useful Link</a:t>
            </a:r>
          </a:p>
          <a:p>
            <a:endParaRPr lang="en-GB" b="1" u="sng" dirty="0"/>
          </a:p>
          <a:p>
            <a:r>
              <a:rPr lang="en-GB" b="1" u="sng" dirty="0"/>
              <a:t>Retirement Decision Tree</a:t>
            </a:r>
          </a:p>
          <a:p>
            <a:endParaRPr lang="en-GB" dirty="0"/>
          </a:p>
          <a:p>
            <a:r>
              <a:rPr lang="en-GB" dirty="0">
                <a:hlinkClick r:id="rId2"/>
              </a:rPr>
              <a:t>https://fpsmember.org/sites/default/files/FPS-1992-2015-retirement-decision-tree.pdf</a:t>
            </a:r>
            <a:endParaRPr lang="en-GB" dirty="0"/>
          </a:p>
          <a:p>
            <a:endParaRPr lang="en-GB" dirty="0"/>
          </a:p>
        </p:txBody>
      </p:sp>
      <p:sp>
        <p:nvSpPr>
          <p:cNvPr id="3" name="TextBox 2">
            <a:extLst>
              <a:ext uri="{FF2B5EF4-FFF2-40B4-BE49-F238E27FC236}">
                <a16:creationId xmlns:a16="http://schemas.microsoft.com/office/drawing/2014/main" id="{90C57DF6-9B6B-1FD4-DAA2-5CE327B8A199}"/>
              </a:ext>
            </a:extLst>
          </p:cNvPr>
          <p:cNvSpPr txBox="1"/>
          <p:nvPr/>
        </p:nvSpPr>
        <p:spPr>
          <a:xfrm>
            <a:off x="9067421" y="1144498"/>
            <a:ext cx="2600704" cy="1323439"/>
          </a:xfrm>
          <a:prstGeom prst="rect">
            <a:avLst/>
          </a:prstGeom>
          <a:solidFill>
            <a:schemeClr val="accent4">
              <a:lumMod val="20000"/>
              <a:lumOff val="80000"/>
            </a:schemeClr>
          </a:solidFill>
          <a:ln>
            <a:solidFill>
              <a:schemeClr val="accent2">
                <a:lumMod val="75000"/>
              </a:schemeClr>
            </a:solidFill>
          </a:ln>
        </p:spPr>
        <p:txBody>
          <a:bodyPr wrap="square" rtlCol="0">
            <a:spAutoFit/>
          </a:bodyPr>
          <a:lstStyle/>
          <a:p>
            <a:r>
              <a:rPr lang="en-GB" sz="1600" dirty="0">
                <a:latin typeface="Arial" panose="020B0604020202020204" pitchFamily="34" charset="0"/>
                <a:cs typeface="Arial" panose="020B0604020202020204" pitchFamily="34" charset="0"/>
              </a:rPr>
              <a:t>Noteworthy;</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Service is your combined pensionable service in FPS1992 and FPS2015</a:t>
            </a:r>
          </a:p>
        </p:txBody>
      </p:sp>
      <p:pic>
        <p:nvPicPr>
          <p:cNvPr id="4" name="Picture 3">
            <a:extLst>
              <a:ext uri="{FF2B5EF4-FFF2-40B4-BE49-F238E27FC236}">
                <a16:creationId xmlns:a16="http://schemas.microsoft.com/office/drawing/2014/main" id="{9135FDFE-4597-6E55-7CD8-0E12C19EAA72}"/>
              </a:ext>
            </a:extLst>
          </p:cNvPr>
          <p:cNvPicPr/>
          <p:nvPr/>
        </p:nvPicPr>
        <p:blipFill>
          <a:blip r:embed="rId3"/>
          <a:stretch>
            <a:fillRect/>
          </a:stretch>
        </p:blipFill>
        <p:spPr>
          <a:xfrm>
            <a:off x="609600" y="1"/>
            <a:ext cx="10972800" cy="449910"/>
          </a:xfrm>
          <a:prstGeom prst="rect">
            <a:avLst/>
          </a:prstGeom>
        </p:spPr>
      </p:pic>
      <p:pic>
        <p:nvPicPr>
          <p:cNvPr id="5" name="Picture 4">
            <a:extLst>
              <a:ext uri="{FF2B5EF4-FFF2-40B4-BE49-F238E27FC236}">
                <a16:creationId xmlns:a16="http://schemas.microsoft.com/office/drawing/2014/main" id="{0FCC37D7-2F5D-ADB4-3EC8-284C8932215B}"/>
              </a:ext>
            </a:extLst>
          </p:cNvPr>
          <p:cNvPicPr/>
          <p:nvPr/>
        </p:nvPicPr>
        <p:blipFill>
          <a:blip r:embed="rId4"/>
          <a:stretch>
            <a:fillRect/>
          </a:stretch>
        </p:blipFill>
        <p:spPr>
          <a:xfrm>
            <a:off x="611216" y="6046335"/>
            <a:ext cx="10972800" cy="1049790"/>
          </a:xfrm>
          <a:prstGeom prst="rect">
            <a:avLst/>
          </a:prstGeom>
        </p:spPr>
      </p:pic>
      <p:grpSp>
        <p:nvGrpSpPr>
          <p:cNvPr id="19" name="Group 18">
            <a:extLst>
              <a:ext uri="{FF2B5EF4-FFF2-40B4-BE49-F238E27FC236}">
                <a16:creationId xmlns:a16="http://schemas.microsoft.com/office/drawing/2014/main" id="{6954B8A7-43B1-F167-5A3B-6D1A662EE517}"/>
              </a:ext>
            </a:extLst>
          </p:cNvPr>
          <p:cNvGrpSpPr/>
          <p:nvPr/>
        </p:nvGrpSpPr>
        <p:grpSpPr>
          <a:xfrm>
            <a:off x="523875" y="1078904"/>
            <a:ext cx="8343900" cy="1240766"/>
            <a:chOff x="523875" y="1078904"/>
            <a:chExt cx="8343900" cy="1240766"/>
          </a:xfrm>
        </p:grpSpPr>
        <p:sp>
          <p:nvSpPr>
            <p:cNvPr id="9" name="Free-form: Shape 8">
              <a:extLst>
                <a:ext uri="{FF2B5EF4-FFF2-40B4-BE49-F238E27FC236}">
                  <a16:creationId xmlns:a16="http://schemas.microsoft.com/office/drawing/2014/main" id="{C84837E1-CFE1-7CFC-AAEA-BF6879589650}"/>
                </a:ext>
              </a:extLst>
            </p:cNvPr>
            <p:cNvSpPr/>
            <p:nvPr/>
          </p:nvSpPr>
          <p:spPr>
            <a:xfrm>
              <a:off x="3527678" y="1202982"/>
              <a:ext cx="5340097" cy="992614"/>
            </a:xfrm>
            <a:custGeom>
              <a:avLst/>
              <a:gdLst>
                <a:gd name="connsiteX0" fmla="*/ 165439 w 992613"/>
                <a:gd name="connsiteY0" fmla="*/ 0 h 5340096"/>
                <a:gd name="connsiteX1" fmla="*/ 827174 w 992613"/>
                <a:gd name="connsiteY1" fmla="*/ 0 h 5340096"/>
                <a:gd name="connsiteX2" fmla="*/ 992613 w 992613"/>
                <a:gd name="connsiteY2" fmla="*/ 165439 h 5340096"/>
                <a:gd name="connsiteX3" fmla="*/ 992613 w 992613"/>
                <a:gd name="connsiteY3" fmla="*/ 5340096 h 5340096"/>
                <a:gd name="connsiteX4" fmla="*/ 992613 w 992613"/>
                <a:gd name="connsiteY4" fmla="*/ 5340096 h 5340096"/>
                <a:gd name="connsiteX5" fmla="*/ 0 w 992613"/>
                <a:gd name="connsiteY5" fmla="*/ 5340096 h 5340096"/>
                <a:gd name="connsiteX6" fmla="*/ 0 w 992613"/>
                <a:gd name="connsiteY6" fmla="*/ 5340096 h 5340096"/>
                <a:gd name="connsiteX7" fmla="*/ 0 w 992613"/>
                <a:gd name="connsiteY7" fmla="*/ 165439 h 5340096"/>
                <a:gd name="connsiteX8" fmla="*/ 165439 w 992613"/>
                <a:gd name="connsiteY8" fmla="*/ 0 h 5340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2613" h="5340096">
                  <a:moveTo>
                    <a:pt x="992613" y="890037"/>
                  </a:moveTo>
                  <a:lnTo>
                    <a:pt x="992613" y="4450059"/>
                  </a:lnTo>
                  <a:cubicBezTo>
                    <a:pt x="992613" y="4941609"/>
                    <a:pt x="978845" y="5340093"/>
                    <a:pt x="961861" y="5340093"/>
                  </a:cubicBezTo>
                  <a:lnTo>
                    <a:pt x="0" y="5340093"/>
                  </a:lnTo>
                  <a:lnTo>
                    <a:pt x="0" y="5340093"/>
                  </a:lnTo>
                  <a:lnTo>
                    <a:pt x="0" y="3"/>
                  </a:lnTo>
                  <a:lnTo>
                    <a:pt x="0" y="3"/>
                  </a:lnTo>
                  <a:lnTo>
                    <a:pt x="961861" y="3"/>
                  </a:lnTo>
                  <a:cubicBezTo>
                    <a:pt x="978845" y="3"/>
                    <a:pt x="992613" y="398487"/>
                    <a:pt x="992613" y="890037"/>
                  </a:cubicBez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0961" tIns="78935" rIns="109415" bIns="78936" numCol="1" spcCol="1270" anchor="ctr" anchorCtr="0">
              <a:noAutofit/>
            </a:bodyPr>
            <a:lstStyle/>
            <a:p>
              <a:pPr marL="171450" lvl="1" indent="-171450" algn="l" defTabSz="711200">
                <a:lnSpc>
                  <a:spcPct val="90000"/>
                </a:lnSpc>
                <a:spcBef>
                  <a:spcPct val="0"/>
                </a:spcBef>
                <a:spcAft>
                  <a:spcPct val="15000"/>
                </a:spcAft>
                <a:buChar char="•"/>
              </a:pPr>
              <a:r>
                <a:rPr lang="en-GB" sz="1600" b="1" kern="1200" dirty="0"/>
                <a:t>FPS1992</a:t>
              </a:r>
              <a:r>
                <a:rPr lang="en-GB" sz="1600" kern="1200" dirty="0"/>
                <a:t> – Payable immediately, but lump sum is restricted</a:t>
              </a:r>
            </a:p>
            <a:p>
              <a:pPr marL="171450" lvl="1" indent="-171450" algn="l" defTabSz="711200">
                <a:lnSpc>
                  <a:spcPct val="90000"/>
                </a:lnSpc>
                <a:spcBef>
                  <a:spcPct val="0"/>
                </a:spcBef>
                <a:spcAft>
                  <a:spcPct val="15000"/>
                </a:spcAft>
                <a:buChar char="•"/>
              </a:pPr>
              <a:r>
                <a:rPr lang="en-GB" sz="1600" b="1" kern="1200" dirty="0"/>
                <a:t>FPS2015</a:t>
              </a:r>
              <a:r>
                <a:rPr lang="en-GB" sz="1600" kern="1200" dirty="0"/>
                <a:t> – Deferred until State Pension Age.  Can take from 55 but with reductions.</a:t>
              </a:r>
            </a:p>
          </p:txBody>
        </p:sp>
        <p:sp>
          <p:nvSpPr>
            <p:cNvPr id="12" name="Free-form: Shape 11">
              <a:extLst>
                <a:ext uri="{FF2B5EF4-FFF2-40B4-BE49-F238E27FC236}">
                  <a16:creationId xmlns:a16="http://schemas.microsoft.com/office/drawing/2014/main" id="{5A5C219A-8EE3-3360-1669-40B4838BE8B3}"/>
                </a:ext>
              </a:extLst>
            </p:cNvPr>
            <p:cNvSpPr/>
            <p:nvPr/>
          </p:nvSpPr>
          <p:spPr>
            <a:xfrm>
              <a:off x="523875" y="1078904"/>
              <a:ext cx="3003804" cy="1240766"/>
            </a:xfrm>
            <a:custGeom>
              <a:avLst/>
              <a:gdLst>
                <a:gd name="connsiteX0" fmla="*/ 0 w 3003804"/>
                <a:gd name="connsiteY0" fmla="*/ 206798 h 1240766"/>
                <a:gd name="connsiteX1" fmla="*/ 206798 w 3003804"/>
                <a:gd name="connsiteY1" fmla="*/ 0 h 1240766"/>
                <a:gd name="connsiteX2" fmla="*/ 2797006 w 3003804"/>
                <a:gd name="connsiteY2" fmla="*/ 0 h 1240766"/>
                <a:gd name="connsiteX3" fmla="*/ 3003804 w 3003804"/>
                <a:gd name="connsiteY3" fmla="*/ 206798 h 1240766"/>
                <a:gd name="connsiteX4" fmla="*/ 3003804 w 3003804"/>
                <a:gd name="connsiteY4" fmla="*/ 1033968 h 1240766"/>
                <a:gd name="connsiteX5" fmla="*/ 2797006 w 3003804"/>
                <a:gd name="connsiteY5" fmla="*/ 1240766 h 1240766"/>
                <a:gd name="connsiteX6" fmla="*/ 206798 w 3003804"/>
                <a:gd name="connsiteY6" fmla="*/ 1240766 h 1240766"/>
                <a:gd name="connsiteX7" fmla="*/ 0 w 3003804"/>
                <a:gd name="connsiteY7" fmla="*/ 1033968 h 1240766"/>
                <a:gd name="connsiteX8" fmla="*/ 0 w 3003804"/>
                <a:gd name="connsiteY8" fmla="*/ 206798 h 1240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3804" h="1240766">
                  <a:moveTo>
                    <a:pt x="0" y="206798"/>
                  </a:moveTo>
                  <a:cubicBezTo>
                    <a:pt x="0" y="92587"/>
                    <a:pt x="92587" y="0"/>
                    <a:pt x="206798" y="0"/>
                  </a:cubicBezTo>
                  <a:lnTo>
                    <a:pt x="2797006" y="0"/>
                  </a:lnTo>
                  <a:cubicBezTo>
                    <a:pt x="2911217" y="0"/>
                    <a:pt x="3003804" y="92587"/>
                    <a:pt x="3003804" y="206798"/>
                  </a:cubicBezTo>
                  <a:lnTo>
                    <a:pt x="3003804" y="1033968"/>
                  </a:lnTo>
                  <a:cubicBezTo>
                    <a:pt x="3003804" y="1148179"/>
                    <a:pt x="2911217" y="1240766"/>
                    <a:pt x="2797006" y="1240766"/>
                  </a:cubicBezTo>
                  <a:lnTo>
                    <a:pt x="206798" y="1240766"/>
                  </a:lnTo>
                  <a:cubicBezTo>
                    <a:pt x="92587" y="1240766"/>
                    <a:pt x="0" y="1148179"/>
                    <a:pt x="0" y="1033968"/>
                  </a:cubicBezTo>
                  <a:lnTo>
                    <a:pt x="0" y="206798"/>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52009" tIns="106289" rIns="152009" bIns="106289" numCol="1" spcCol="1270" anchor="ctr" anchorCtr="0">
              <a:noAutofit/>
            </a:bodyPr>
            <a:lstStyle/>
            <a:p>
              <a:pPr marL="0" lvl="0" indent="0" algn="ctr" defTabSz="1066800">
                <a:lnSpc>
                  <a:spcPct val="90000"/>
                </a:lnSpc>
                <a:spcBef>
                  <a:spcPct val="0"/>
                </a:spcBef>
                <a:spcAft>
                  <a:spcPct val="35000"/>
                </a:spcAft>
                <a:buNone/>
              </a:pPr>
              <a:r>
                <a:rPr lang="en-GB" sz="2400" kern="1200" dirty="0"/>
                <a:t>From age 50 with at least 25 years of service</a:t>
              </a:r>
            </a:p>
          </p:txBody>
        </p:sp>
      </p:grpSp>
      <p:grpSp>
        <p:nvGrpSpPr>
          <p:cNvPr id="20" name="Group 19">
            <a:extLst>
              <a:ext uri="{FF2B5EF4-FFF2-40B4-BE49-F238E27FC236}">
                <a16:creationId xmlns:a16="http://schemas.microsoft.com/office/drawing/2014/main" id="{68D35F34-5536-EB8A-69E1-E35E8B6D0BD2}"/>
              </a:ext>
            </a:extLst>
          </p:cNvPr>
          <p:cNvGrpSpPr/>
          <p:nvPr/>
        </p:nvGrpSpPr>
        <p:grpSpPr>
          <a:xfrm>
            <a:off x="523875" y="2381709"/>
            <a:ext cx="8343900" cy="1240766"/>
            <a:chOff x="523875" y="2381709"/>
            <a:chExt cx="8343900" cy="1240766"/>
          </a:xfrm>
        </p:grpSpPr>
        <p:sp>
          <p:nvSpPr>
            <p:cNvPr id="13" name="Free-form: Shape 12">
              <a:extLst>
                <a:ext uri="{FF2B5EF4-FFF2-40B4-BE49-F238E27FC236}">
                  <a16:creationId xmlns:a16="http://schemas.microsoft.com/office/drawing/2014/main" id="{CF53266D-BB4C-F8E5-91E6-5453F847A3F7}"/>
                </a:ext>
              </a:extLst>
            </p:cNvPr>
            <p:cNvSpPr/>
            <p:nvPr/>
          </p:nvSpPr>
          <p:spPr>
            <a:xfrm>
              <a:off x="3527678" y="2505787"/>
              <a:ext cx="5340097" cy="992614"/>
            </a:xfrm>
            <a:custGeom>
              <a:avLst/>
              <a:gdLst>
                <a:gd name="connsiteX0" fmla="*/ 165439 w 992613"/>
                <a:gd name="connsiteY0" fmla="*/ 0 h 5340096"/>
                <a:gd name="connsiteX1" fmla="*/ 827174 w 992613"/>
                <a:gd name="connsiteY1" fmla="*/ 0 h 5340096"/>
                <a:gd name="connsiteX2" fmla="*/ 992613 w 992613"/>
                <a:gd name="connsiteY2" fmla="*/ 165439 h 5340096"/>
                <a:gd name="connsiteX3" fmla="*/ 992613 w 992613"/>
                <a:gd name="connsiteY3" fmla="*/ 5340096 h 5340096"/>
                <a:gd name="connsiteX4" fmla="*/ 992613 w 992613"/>
                <a:gd name="connsiteY4" fmla="*/ 5340096 h 5340096"/>
                <a:gd name="connsiteX5" fmla="*/ 0 w 992613"/>
                <a:gd name="connsiteY5" fmla="*/ 5340096 h 5340096"/>
                <a:gd name="connsiteX6" fmla="*/ 0 w 992613"/>
                <a:gd name="connsiteY6" fmla="*/ 5340096 h 5340096"/>
                <a:gd name="connsiteX7" fmla="*/ 0 w 992613"/>
                <a:gd name="connsiteY7" fmla="*/ 165439 h 5340096"/>
                <a:gd name="connsiteX8" fmla="*/ 165439 w 992613"/>
                <a:gd name="connsiteY8" fmla="*/ 0 h 5340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2613" h="5340096">
                  <a:moveTo>
                    <a:pt x="992613" y="890037"/>
                  </a:moveTo>
                  <a:lnTo>
                    <a:pt x="992613" y="4450059"/>
                  </a:lnTo>
                  <a:cubicBezTo>
                    <a:pt x="992613" y="4941609"/>
                    <a:pt x="978845" y="5340093"/>
                    <a:pt x="961861" y="5340093"/>
                  </a:cubicBezTo>
                  <a:lnTo>
                    <a:pt x="0" y="5340093"/>
                  </a:lnTo>
                  <a:lnTo>
                    <a:pt x="0" y="5340093"/>
                  </a:lnTo>
                  <a:lnTo>
                    <a:pt x="0" y="3"/>
                  </a:lnTo>
                  <a:lnTo>
                    <a:pt x="0" y="3"/>
                  </a:lnTo>
                  <a:lnTo>
                    <a:pt x="961861" y="3"/>
                  </a:lnTo>
                  <a:cubicBezTo>
                    <a:pt x="978845" y="3"/>
                    <a:pt x="992613" y="398487"/>
                    <a:pt x="992613" y="890037"/>
                  </a:cubicBezTo>
                  <a:close/>
                </a:path>
              </a:pathLst>
            </a:custGeom>
          </p:spPr>
          <p:style>
            <a:lnRef idx="2">
              <a:schemeClr val="accent3">
                <a:tint val="40000"/>
                <a:alpha val="90000"/>
                <a:hueOff val="676380"/>
                <a:satOff val="33333"/>
                <a:lumOff val="593"/>
                <a:alphaOff val="0"/>
              </a:schemeClr>
            </a:lnRef>
            <a:fillRef idx="1">
              <a:schemeClr val="accent3">
                <a:tint val="40000"/>
                <a:alpha val="90000"/>
                <a:hueOff val="676380"/>
                <a:satOff val="33333"/>
                <a:lumOff val="593"/>
                <a:alphaOff val="0"/>
              </a:schemeClr>
            </a:fillRef>
            <a:effectRef idx="0">
              <a:schemeClr val="accent3">
                <a:tint val="40000"/>
                <a:alpha val="90000"/>
                <a:hueOff val="676380"/>
                <a:satOff val="33333"/>
                <a:lumOff val="593"/>
                <a:alphaOff val="0"/>
              </a:schemeClr>
            </a:effectRef>
            <a:fontRef idx="minor">
              <a:schemeClr val="dk1">
                <a:hueOff val="0"/>
                <a:satOff val="0"/>
                <a:lumOff val="0"/>
                <a:alphaOff val="0"/>
              </a:schemeClr>
            </a:fontRef>
          </p:style>
          <p:txBody>
            <a:bodyPr spcFirstLastPara="0" vert="horz" wrap="square" lIns="60961" tIns="78935" rIns="109415" bIns="78936" numCol="1" spcCol="1270" anchor="ctr" anchorCtr="0">
              <a:noAutofit/>
            </a:bodyPr>
            <a:lstStyle/>
            <a:p>
              <a:pPr marL="171450" lvl="1" indent="-171450" algn="l" defTabSz="711200">
                <a:lnSpc>
                  <a:spcPct val="90000"/>
                </a:lnSpc>
                <a:spcBef>
                  <a:spcPct val="0"/>
                </a:spcBef>
                <a:spcAft>
                  <a:spcPct val="15000"/>
                </a:spcAft>
                <a:buChar char="•"/>
              </a:pPr>
              <a:r>
                <a:rPr lang="en-GB" sz="1600" b="1" kern="1200" dirty="0"/>
                <a:t>FPS1992</a:t>
              </a:r>
              <a:r>
                <a:rPr lang="en-GB" sz="1600" kern="1200" dirty="0"/>
                <a:t> – Payable immediately</a:t>
              </a:r>
            </a:p>
            <a:p>
              <a:pPr marL="171450" lvl="1" indent="-171450" algn="l" defTabSz="711200">
                <a:lnSpc>
                  <a:spcPct val="90000"/>
                </a:lnSpc>
                <a:spcBef>
                  <a:spcPct val="0"/>
                </a:spcBef>
                <a:spcAft>
                  <a:spcPct val="15000"/>
                </a:spcAft>
                <a:buChar char="•"/>
              </a:pPr>
              <a:r>
                <a:rPr lang="en-GB" sz="1600" b="1" kern="1200" dirty="0"/>
                <a:t>FPS2015</a:t>
              </a:r>
              <a:r>
                <a:rPr lang="en-GB" sz="1600" kern="1200" dirty="0"/>
                <a:t> – Deferred until State Pension Age.  Can take from 55 but with reductions.</a:t>
              </a:r>
            </a:p>
          </p:txBody>
        </p:sp>
        <p:sp>
          <p:nvSpPr>
            <p:cNvPr id="14" name="Free-form: Shape 13">
              <a:extLst>
                <a:ext uri="{FF2B5EF4-FFF2-40B4-BE49-F238E27FC236}">
                  <a16:creationId xmlns:a16="http://schemas.microsoft.com/office/drawing/2014/main" id="{E95D8B5A-D7FF-AE1D-E118-18BB7DB59894}"/>
                </a:ext>
              </a:extLst>
            </p:cNvPr>
            <p:cNvSpPr/>
            <p:nvPr/>
          </p:nvSpPr>
          <p:spPr>
            <a:xfrm>
              <a:off x="523875" y="2381709"/>
              <a:ext cx="3003804" cy="1240766"/>
            </a:xfrm>
            <a:custGeom>
              <a:avLst/>
              <a:gdLst>
                <a:gd name="connsiteX0" fmla="*/ 0 w 3003804"/>
                <a:gd name="connsiteY0" fmla="*/ 206798 h 1240766"/>
                <a:gd name="connsiteX1" fmla="*/ 206798 w 3003804"/>
                <a:gd name="connsiteY1" fmla="*/ 0 h 1240766"/>
                <a:gd name="connsiteX2" fmla="*/ 2797006 w 3003804"/>
                <a:gd name="connsiteY2" fmla="*/ 0 h 1240766"/>
                <a:gd name="connsiteX3" fmla="*/ 3003804 w 3003804"/>
                <a:gd name="connsiteY3" fmla="*/ 206798 h 1240766"/>
                <a:gd name="connsiteX4" fmla="*/ 3003804 w 3003804"/>
                <a:gd name="connsiteY4" fmla="*/ 1033968 h 1240766"/>
                <a:gd name="connsiteX5" fmla="*/ 2797006 w 3003804"/>
                <a:gd name="connsiteY5" fmla="*/ 1240766 h 1240766"/>
                <a:gd name="connsiteX6" fmla="*/ 206798 w 3003804"/>
                <a:gd name="connsiteY6" fmla="*/ 1240766 h 1240766"/>
                <a:gd name="connsiteX7" fmla="*/ 0 w 3003804"/>
                <a:gd name="connsiteY7" fmla="*/ 1033968 h 1240766"/>
                <a:gd name="connsiteX8" fmla="*/ 0 w 3003804"/>
                <a:gd name="connsiteY8" fmla="*/ 206798 h 1240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3804" h="1240766">
                  <a:moveTo>
                    <a:pt x="0" y="206798"/>
                  </a:moveTo>
                  <a:cubicBezTo>
                    <a:pt x="0" y="92587"/>
                    <a:pt x="92587" y="0"/>
                    <a:pt x="206798" y="0"/>
                  </a:cubicBezTo>
                  <a:lnTo>
                    <a:pt x="2797006" y="0"/>
                  </a:lnTo>
                  <a:cubicBezTo>
                    <a:pt x="2911217" y="0"/>
                    <a:pt x="3003804" y="92587"/>
                    <a:pt x="3003804" y="206798"/>
                  </a:cubicBezTo>
                  <a:lnTo>
                    <a:pt x="3003804" y="1033968"/>
                  </a:lnTo>
                  <a:cubicBezTo>
                    <a:pt x="3003804" y="1148179"/>
                    <a:pt x="2911217" y="1240766"/>
                    <a:pt x="2797006" y="1240766"/>
                  </a:cubicBezTo>
                  <a:lnTo>
                    <a:pt x="206798" y="1240766"/>
                  </a:lnTo>
                  <a:cubicBezTo>
                    <a:pt x="92587" y="1240766"/>
                    <a:pt x="0" y="1148179"/>
                    <a:pt x="0" y="1033968"/>
                  </a:cubicBezTo>
                  <a:lnTo>
                    <a:pt x="0" y="206798"/>
                  </a:lnTo>
                  <a:close/>
                </a:path>
              </a:pathLst>
            </a:custGeom>
          </p:spPr>
          <p:style>
            <a:lnRef idx="2">
              <a:schemeClr val="lt1">
                <a:hueOff val="0"/>
                <a:satOff val="0"/>
                <a:lumOff val="0"/>
                <a:alphaOff val="0"/>
              </a:schemeClr>
            </a:lnRef>
            <a:fillRef idx="1">
              <a:schemeClr val="accent3">
                <a:hueOff val="903533"/>
                <a:satOff val="33333"/>
                <a:lumOff val="-4902"/>
                <a:alphaOff val="0"/>
              </a:schemeClr>
            </a:fillRef>
            <a:effectRef idx="0">
              <a:schemeClr val="accent3">
                <a:hueOff val="903533"/>
                <a:satOff val="33333"/>
                <a:lumOff val="-4902"/>
                <a:alphaOff val="0"/>
              </a:schemeClr>
            </a:effectRef>
            <a:fontRef idx="minor">
              <a:schemeClr val="lt1"/>
            </a:fontRef>
          </p:style>
          <p:txBody>
            <a:bodyPr spcFirstLastPara="0" vert="horz" wrap="square" lIns="152009" tIns="106289" rIns="152009" bIns="106289" numCol="1" spcCol="1270" anchor="ctr" anchorCtr="0">
              <a:noAutofit/>
            </a:bodyPr>
            <a:lstStyle/>
            <a:p>
              <a:pPr marL="0" lvl="0" indent="0" algn="ctr" defTabSz="1066800">
                <a:lnSpc>
                  <a:spcPct val="90000"/>
                </a:lnSpc>
                <a:spcBef>
                  <a:spcPct val="0"/>
                </a:spcBef>
                <a:spcAft>
                  <a:spcPct val="35000"/>
                </a:spcAft>
                <a:buNone/>
              </a:pPr>
              <a:r>
                <a:rPr lang="en-GB" sz="2400" kern="1200" dirty="0"/>
                <a:t>From age 50 but before 55, with 30 years of service</a:t>
              </a:r>
            </a:p>
          </p:txBody>
        </p:sp>
      </p:grpSp>
      <p:grpSp>
        <p:nvGrpSpPr>
          <p:cNvPr id="21" name="Group 20">
            <a:extLst>
              <a:ext uri="{FF2B5EF4-FFF2-40B4-BE49-F238E27FC236}">
                <a16:creationId xmlns:a16="http://schemas.microsoft.com/office/drawing/2014/main" id="{82A202C2-2FC0-DF6B-A5FC-8A4DDAF93892}"/>
              </a:ext>
            </a:extLst>
          </p:cNvPr>
          <p:cNvGrpSpPr/>
          <p:nvPr/>
        </p:nvGrpSpPr>
        <p:grpSpPr>
          <a:xfrm>
            <a:off x="523875" y="3684514"/>
            <a:ext cx="8343900" cy="1240766"/>
            <a:chOff x="523875" y="3684514"/>
            <a:chExt cx="8343900" cy="1240766"/>
          </a:xfrm>
        </p:grpSpPr>
        <p:sp>
          <p:nvSpPr>
            <p:cNvPr id="15" name="Free-form: Shape 14">
              <a:extLst>
                <a:ext uri="{FF2B5EF4-FFF2-40B4-BE49-F238E27FC236}">
                  <a16:creationId xmlns:a16="http://schemas.microsoft.com/office/drawing/2014/main" id="{DD62EADA-5427-6683-C1CD-0FB4F7650843}"/>
                </a:ext>
              </a:extLst>
            </p:cNvPr>
            <p:cNvSpPr/>
            <p:nvPr/>
          </p:nvSpPr>
          <p:spPr>
            <a:xfrm>
              <a:off x="3527678" y="3808590"/>
              <a:ext cx="5340097" cy="992614"/>
            </a:xfrm>
            <a:custGeom>
              <a:avLst/>
              <a:gdLst>
                <a:gd name="connsiteX0" fmla="*/ 165439 w 992613"/>
                <a:gd name="connsiteY0" fmla="*/ 0 h 5340096"/>
                <a:gd name="connsiteX1" fmla="*/ 827174 w 992613"/>
                <a:gd name="connsiteY1" fmla="*/ 0 h 5340096"/>
                <a:gd name="connsiteX2" fmla="*/ 992613 w 992613"/>
                <a:gd name="connsiteY2" fmla="*/ 165439 h 5340096"/>
                <a:gd name="connsiteX3" fmla="*/ 992613 w 992613"/>
                <a:gd name="connsiteY3" fmla="*/ 5340096 h 5340096"/>
                <a:gd name="connsiteX4" fmla="*/ 992613 w 992613"/>
                <a:gd name="connsiteY4" fmla="*/ 5340096 h 5340096"/>
                <a:gd name="connsiteX5" fmla="*/ 0 w 992613"/>
                <a:gd name="connsiteY5" fmla="*/ 5340096 h 5340096"/>
                <a:gd name="connsiteX6" fmla="*/ 0 w 992613"/>
                <a:gd name="connsiteY6" fmla="*/ 5340096 h 5340096"/>
                <a:gd name="connsiteX7" fmla="*/ 0 w 992613"/>
                <a:gd name="connsiteY7" fmla="*/ 165439 h 5340096"/>
                <a:gd name="connsiteX8" fmla="*/ 165439 w 992613"/>
                <a:gd name="connsiteY8" fmla="*/ 0 h 5340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2613" h="5340096">
                  <a:moveTo>
                    <a:pt x="992613" y="890037"/>
                  </a:moveTo>
                  <a:lnTo>
                    <a:pt x="992613" y="4450059"/>
                  </a:lnTo>
                  <a:cubicBezTo>
                    <a:pt x="992613" y="4941609"/>
                    <a:pt x="978845" y="5340093"/>
                    <a:pt x="961861" y="5340093"/>
                  </a:cubicBezTo>
                  <a:lnTo>
                    <a:pt x="0" y="5340093"/>
                  </a:lnTo>
                  <a:lnTo>
                    <a:pt x="0" y="5340093"/>
                  </a:lnTo>
                  <a:lnTo>
                    <a:pt x="0" y="3"/>
                  </a:lnTo>
                  <a:lnTo>
                    <a:pt x="0" y="3"/>
                  </a:lnTo>
                  <a:lnTo>
                    <a:pt x="961861" y="3"/>
                  </a:lnTo>
                  <a:cubicBezTo>
                    <a:pt x="978845" y="3"/>
                    <a:pt x="992613" y="398487"/>
                    <a:pt x="992613" y="890037"/>
                  </a:cubicBezTo>
                  <a:close/>
                </a:path>
              </a:pathLst>
            </a:custGeom>
          </p:spPr>
          <p:style>
            <a:lnRef idx="2">
              <a:schemeClr val="accent3">
                <a:tint val="40000"/>
                <a:alpha val="90000"/>
                <a:hueOff val="1352761"/>
                <a:satOff val="66667"/>
                <a:lumOff val="1186"/>
                <a:alphaOff val="0"/>
              </a:schemeClr>
            </a:lnRef>
            <a:fillRef idx="1">
              <a:schemeClr val="accent3">
                <a:tint val="40000"/>
                <a:alpha val="90000"/>
                <a:hueOff val="1352761"/>
                <a:satOff val="66667"/>
                <a:lumOff val="1186"/>
                <a:alphaOff val="0"/>
              </a:schemeClr>
            </a:fillRef>
            <a:effectRef idx="0">
              <a:schemeClr val="accent3">
                <a:tint val="40000"/>
                <a:alpha val="90000"/>
                <a:hueOff val="1352761"/>
                <a:satOff val="66667"/>
                <a:lumOff val="1186"/>
                <a:alphaOff val="0"/>
              </a:schemeClr>
            </a:effectRef>
            <a:fontRef idx="minor">
              <a:schemeClr val="dk1">
                <a:hueOff val="0"/>
                <a:satOff val="0"/>
                <a:lumOff val="0"/>
                <a:alphaOff val="0"/>
              </a:schemeClr>
            </a:fontRef>
          </p:style>
          <p:txBody>
            <a:bodyPr spcFirstLastPara="0" vert="horz" wrap="square" lIns="60961" tIns="78936" rIns="109415" bIns="78935" numCol="1" spcCol="1270" anchor="ctr" anchorCtr="0">
              <a:noAutofit/>
            </a:bodyPr>
            <a:lstStyle/>
            <a:p>
              <a:pPr marL="171450" lvl="1" indent="-171450" algn="l" defTabSz="711200">
                <a:lnSpc>
                  <a:spcPct val="90000"/>
                </a:lnSpc>
                <a:spcBef>
                  <a:spcPct val="0"/>
                </a:spcBef>
                <a:spcAft>
                  <a:spcPct val="15000"/>
                </a:spcAft>
                <a:buChar char="•"/>
              </a:pPr>
              <a:r>
                <a:rPr lang="en-GB" sz="1600" b="1" kern="1200" dirty="0"/>
                <a:t>FPS1992</a:t>
              </a:r>
              <a:r>
                <a:rPr lang="en-GB" sz="1600" kern="1200" dirty="0"/>
                <a:t> – Payable immediately</a:t>
              </a:r>
            </a:p>
            <a:p>
              <a:pPr marL="171450" lvl="1" indent="-171450" algn="l" defTabSz="711200">
                <a:lnSpc>
                  <a:spcPct val="90000"/>
                </a:lnSpc>
                <a:spcBef>
                  <a:spcPct val="0"/>
                </a:spcBef>
                <a:spcAft>
                  <a:spcPct val="15000"/>
                </a:spcAft>
                <a:buChar char="•"/>
              </a:pPr>
              <a:r>
                <a:rPr lang="en-GB" sz="1600" b="1" kern="1200" dirty="0"/>
                <a:t>FPS2015 -</a:t>
              </a:r>
              <a:r>
                <a:rPr lang="en-GB" sz="1600" kern="1200" dirty="0"/>
                <a:t> Payable immediately, but with reductions.</a:t>
              </a:r>
            </a:p>
          </p:txBody>
        </p:sp>
        <p:sp>
          <p:nvSpPr>
            <p:cNvPr id="16" name="Free-form: Shape 15">
              <a:extLst>
                <a:ext uri="{FF2B5EF4-FFF2-40B4-BE49-F238E27FC236}">
                  <a16:creationId xmlns:a16="http://schemas.microsoft.com/office/drawing/2014/main" id="{AA32467F-A57C-C003-BD00-A1C32FF4D948}"/>
                </a:ext>
              </a:extLst>
            </p:cNvPr>
            <p:cNvSpPr/>
            <p:nvPr/>
          </p:nvSpPr>
          <p:spPr>
            <a:xfrm>
              <a:off x="523875" y="3684514"/>
              <a:ext cx="3003804" cy="1240766"/>
            </a:xfrm>
            <a:custGeom>
              <a:avLst/>
              <a:gdLst>
                <a:gd name="connsiteX0" fmla="*/ 0 w 3003804"/>
                <a:gd name="connsiteY0" fmla="*/ 206798 h 1240766"/>
                <a:gd name="connsiteX1" fmla="*/ 206798 w 3003804"/>
                <a:gd name="connsiteY1" fmla="*/ 0 h 1240766"/>
                <a:gd name="connsiteX2" fmla="*/ 2797006 w 3003804"/>
                <a:gd name="connsiteY2" fmla="*/ 0 h 1240766"/>
                <a:gd name="connsiteX3" fmla="*/ 3003804 w 3003804"/>
                <a:gd name="connsiteY3" fmla="*/ 206798 h 1240766"/>
                <a:gd name="connsiteX4" fmla="*/ 3003804 w 3003804"/>
                <a:gd name="connsiteY4" fmla="*/ 1033968 h 1240766"/>
                <a:gd name="connsiteX5" fmla="*/ 2797006 w 3003804"/>
                <a:gd name="connsiteY5" fmla="*/ 1240766 h 1240766"/>
                <a:gd name="connsiteX6" fmla="*/ 206798 w 3003804"/>
                <a:gd name="connsiteY6" fmla="*/ 1240766 h 1240766"/>
                <a:gd name="connsiteX7" fmla="*/ 0 w 3003804"/>
                <a:gd name="connsiteY7" fmla="*/ 1033968 h 1240766"/>
                <a:gd name="connsiteX8" fmla="*/ 0 w 3003804"/>
                <a:gd name="connsiteY8" fmla="*/ 206798 h 1240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3804" h="1240766">
                  <a:moveTo>
                    <a:pt x="0" y="206798"/>
                  </a:moveTo>
                  <a:cubicBezTo>
                    <a:pt x="0" y="92587"/>
                    <a:pt x="92587" y="0"/>
                    <a:pt x="206798" y="0"/>
                  </a:cubicBezTo>
                  <a:lnTo>
                    <a:pt x="2797006" y="0"/>
                  </a:lnTo>
                  <a:cubicBezTo>
                    <a:pt x="2911217" y="0"/>
                    <a:pt x="3003804" y="92587"/>
                    <a:pt x="3003804" y="206798"/>
                  </a:cubicBezTo>
                  <a:lnTo>
                    <a:pt x="3003804" y="1033968"/>
                  </a:lnTo>
                  <a:cubicBezTo>
                    <a:pt x="3003804" y="1148179"/>
                    <a:pt x="2911217" y="1240766"/>
                    <a:pt x="2797006" y="1240766"/>
                  </a:cubicBezTo>
                  <a:lnTo>
                    <a:pt x="206798" y="1240766"/>
                  </a:lnTo>
                  <a:cubicBezTo>
                    <a:pt x="92587" y="1240766"/>
                    <a:pt x="0" y="1148179"/>
                    <a:pt x="0" y="1033968"/>
                  </a:cubicBezTo>
                  <a:lnTo>
                    <a:pt x="0" y="206798"/>
                  </a:lnTo>
                  <a:close/>
                </a:path>
              </a:pathLst>
            </a:custGeom>
          </p:spPr>
          <p:style>
            <a:lnRef idx="2">
              <a:schemeClr val="lt1">
                <a:hueOff val="0"/>
                <a:satOff val="0"/>
                <a:lumOff val="0"/>
                <a:alphaOff val="0"/>
              </a:schemeClr>
            </a:lnRef>
            <a:fillRef idx="1">
              <a:schemeClr val="accent3">
                <a:hueOff val="1807066"/>
                <a:satOff val="66667"/>
                <a:lumOff val="-9804"/>
                <a:alphaOff val="0"/>
              </a:schemeClr>
            </a:fillRef>
            <a:effectRef idx="0">
              <a:schemeClr val="accent3">
                <a:hueOff val="1807066"/>
                <a:satOff val="66667"/>
                <a:lumOff val="-9804"/>
                <a:alphaOff val="0"/>
              </a:schemeClr>
            </a:effectRef>
            <a:fontRef idx="minor">
              <a:schemeClr val="lt1"/>
            </a:fontRef>
          </p:style>
          <p:txBody>
            <a:bodyPr spcFirstLastPara="0" vert="horz" wrap="square" lIns="152009" tIns="106289" rIns="152009" bIns="106289" numCol="1" spcCol="1270" anchor="ctr" anchorCtr="0">
              <a:noAutofit/>
            </a:bodyPr>
            <a:lstStyle/>
            <a:p>
              <a:pPr marL="0" lvl="0" indent="0" algn="ctr" defTabSz="1066800">
                <a:lnSpc>
                  <a:spcPct val="90000"/>
                </a:lnSpc>
                <a:spcBef>
                  <a:spcPct val="0"/>
                </a:spcBef>
                <a:spcAft>
                  <a:spcPct val="35000"/>
                </a:spcAft>
                <a:buNone/>
              </a:pPr>
              <a:r>
                <a:rPr lang="en-GB" sz="2400" kern="1200" dirty="0"/>
                <a:t>From age 55 but before 60</a:t>
              </a:r>
            </a:p>
          </p:txBody>
        </p:sp>
      </p:grpSp>
      <p:grpSp>
        <p:nvGrpSpPr>
          <p:cNvPr id="22" name="Group 21">
            <a:extLst>
              <a:ext uri="{FF2B5EF4-FFF2-40B4-BE49-F238E27FC236}">
                <a16:creationId xmlns:a16="http://schemas.microsoft.com/office/drawing/2014/main" id="{8132BA7B-6486-6F69-C42A-A7F4B8D85A83}"/>
              </a:ext>
            </a:extLst>
          </p:cNvPr>
          <p:cNvGrpSpPr/>
          <p:nvPr/>
        </p:nvGrpSpPr>
        <p:grpSpPr>
          <a:xfrm>
            <a:off x="523875" y="4987319"/>
            <a:ext cx="8343900" cy="1240766"/>
            <a:chOff x="523875" y="4987319"/>
            <a:chExt cx="8343900" cy="1240766"/>
          </a:xfrm>
        </p:grpSpPr>
        <p:sp>
          <p:nvSpPr>
            <p:cNvPr id="17" name="Free-form: Shape 16">
              <a:extLst>
                <a:ext uri="{FF2B5EF4-FFF2-40B4-BE49-F238E27FC236}">
                  <a16:creationId xmlns:a16="http://schemas.microsoft.com/office/drawing/2014/main" id="{EB6983DA-1E6B-99DC-9BCE-72712D06BAC9}"/>
                </a:ext>
              </a:extLst>
            </p:cNvPr>
            <p:cNvSpPr/>
            <p:nvPr/>
          </p:nvSpPr>
          <p:spPr>
            <a:xfrm>
              <a:off x="3527678" y="5111395"/>
              <a:ext cx="5340097" cy="992614"/>
            </a:xfrm>
            <a:custGeom>
              <a:avLst/>
              <a:gdLst>
                <a:gd name="connsiteX0" fmla="*/ 165439 w 992613"/>
                <a:gd name="connsiteY0" fmla="*/ 0 h 5340096"/>
                <a:gd name="connsiteX1" fmla="*/ 827174 w 992613"/>
                <a:gd name="connsiteY1" fmla="*/ 0 h 5340096"/>
                <a:gd name="connsiteX2" fmla="*/ 992613 w 992613"/>
                <a:gd name="connsiteY2" fmla="*/ 165439 h 5340096"/>
                <a:gd name="connsiteX3" fmla="*/ 992613 w 992613"/>
                <a:gd name="connsiteY3" fmla="*/ 5340096 h 5340096"/>
                <a:gd name="connsiteX4" fmla="*/ 992613 w 992613"/>
                <a:gd name="connsiteY4" fmla="*/ 5340096 h 5340096"/>
                <a:gd name="connsiteX5" fmla="*/ 0 w 992613"/>
                <a:gd name="connsiteY5" fmla="*/ 5340096 h 5340096"/>
                <a:gd name="connsiteX6" fmla="*/ 0 w 992613"/>
                <a:gd name="connsiteY6" fmla="*/ 5340096 h 5340096"/>
                <a:gd name="connsiteX7" fmla="*/ 0 w 992613"/>
                <a:gd name="connsiteY7" fmla="*/ 165439 h 5340096"/>
                <a:gd name="connsiteX8" fmla="*/ 165439 w 992613"/>
                <a:gd name="connsiteY8" fmla="*/ 0 h 5340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2613" h="5340096">
                  <a:moveTo>
                    <a:pt x="992613" y="890037"/>
                  </a:moveTo>
                  <a:lnTo>
                    <a:pt x="992613" y="4450059"/>
                  </a:lnTo>
                  <a:cubicBezTo>
                    <a:pt x="992613" y="4941609"/>
                    <a:pt x="978845" y="5340093"/>
                    <a:pt x="961861" y="5340093"/>
                  </a:cubicBezTo>
                  <a:lnTo>
                    <a:pt x="0" y="5340093"/>
                  </a:lnTo>
                  <a:lnTo>
                    <a:pt x="0" y="5340093"/>
                  </a:lnTo>
                  <a:lnTo>
                    <a:pt x="0" y="3"/>
                  </a:lnTo>
                  <a:lnTo>
                    <a:pt x="0" y="3"/>
                  </a:lnTo>
                  <a:lnTo>
                    <a:pt x="961861" y="3"/>
                  </a:lnTo>
                  <a:cubicBezTo>
                    <a:pt x="978845" y="3"/>
                    <a:pt x="992613" y="398487"/>
                    <a:pt x="992613" y="890037"/>
                  </a:cubicBezTo>
                  <a:close/>
                </a:path>
              </a:pathLst>
            </a:custGeom>
          </p:spPr>
          <p:style>
            <a:lnRef idx="2">
              <a:schemeClr val="accent3">
                <a:tint val="40000"/>
                <a:alpha val="90000"/>
                <a:hueOff val="2029141"/>
                <a:satOff val="100000"/>
                <a:lumOff val="1779"/>
                <a:alphaOff val="0"/>
              </a:schemeClr>
            </a:lnRef>
            <a:fillRef idx="1">
              <a:schemeClr val="accent3">
                <a:tint val="40000"/>
                <a:alpha val="90000"/>
                <a:hueOff val="2029141"/>
                <a:satOff val="100000"/>
                <a:lumOff val="1779"/>
                <a:alphaOff val="0"/>
              </a:schemeClr>
            </a:fillRef>
            <a:effectRef idx="0">
              <a:schemeClr val="accent3">
                <a:tint val="40000"/>
                <a:alpha val="90000"/>
                <a:hueOff val="2029141"/>
                <a:satOff val="100000"/>
                <a:lumOff val="1779"/>
                <a:alphaOff val="0"/>
              </a:schemeClr>
            </a:effectRef>
            <a:fontRef idx="minor">
              <a:schemeClr val="dk1">
                <a:hueOff val="0"/>
                <a:satOff val="0"/>
                <a:lumOff val="0"/>
                <a:alphaOff val="0"/>
              </a:schemeClr>
            </a:fontRef>
          </p:style>
          <p:txBody>
            <a:bodyPr spcFirstLastPara="0" vert="horz" wrap="square" lIns="60961" tIns="78936" rIns="109415" bIns="78935" numCol="1" spcCol="1270" anchor="ctr" anchorCtr="0">
              <a:noAutofit/>
            </a:bodyPr>
            <a:lstStyle/>
            <a:p>
              <a:pPr marL="171450" lvl="1" indent="-171450" algn="l" defTabSz="711200">
                <a:lnSpc>
                  <a:spcPct val="90000"/>
                </a:lnSpc>
                <a:spcBef>
                  <a:spcPct val="0"/>
                </a:spcBef>
                <a:spcAft>
                  <a:spcPct val="15000"/>
                </a:spcAft>
                <a:buChar char="•"/>
              </a:pPr>
              <a:r>
                <a:rPr lang="en-GB" sz="1600" b="1" kern="1200" dirty="0"/>
                <a:t>FPS1992</a:t>
              </a:r>
              <a:r>
                <a:rPr lang="en-GB" sz="1600" kern="1200" dirty="0"/>
                <a:t> – Payable immediately</a:t>
              </a:r>
            </a:p>
            <a:p>
              <a:pPr marL="171450" lvl="1" indent="-171450" algn="l" defTabSz="711200">
                <a:lnSpc>
                  <a:spcPct val="90000"/>
                </a:lnSpc>
                <a:spcBef>
                  <a:spcPct val="0"/>
                </a:spcBef>
                <a:spcAft>
                  <a:spcPct val="15000"/>
                </a:spcAft>
                <a:buChar char="•"/>
              </a:pPr>
              <a:r>
                <a:rPr lang="en-GB" sz="1600" b="1" kern="1200" dirty="0"/>
                <a:t>FPS2015 -</a:t>
              </a:r>
              <a:r>
                <a:rPr lang="en-GB" sz="1600" kern="1200" dirty="0"/>
                <a:t> Payable immediately, but without reductions.</a:t>
              </a:r>
            </a:p>
            <a:p>
              <a:pPr marL="171450" lvl="1" indent="-171450" algn="l" defTabSz="711200">
                <a:lnSpc>
                  <a:spcPct val="90000"/>
                </a:lnSpc>
                <a:spcBef>
                  <a:spcPct val="0"/>
                </a:spcBef>
                <a:spcAft>
                  <a:spcPct val="15000"/>
                </a:spcAft>
                <a:buChar char="•"/>
              </a:pPr>
              <a:endParaRPr lang="en-GB" sz="1600" kern="1200" dirty="0"/>
            </a:p>
          </p:txBody>
        </p:sp>
        <p:sp>
          <p:nvSpPr>
            <p:cNvPr id="18" name="Free-form: Shape 17">
              <a:extLst>
                <a:ext uri="{FF2B5EF4-FFF2-40B4-BE49-F238E27FC236}">
                  <a16:creationId xmlns:a16="http://schemas.microsoft.com/office/drawing/2014/main" id="{276E04AA-824A-6CE0-9954-B70A1041F4A1}"/>
                </a:ext>
              </a:extLst>
            </p:cNvPr>
            <p:cNvSpPr/>
            <p:nvPr/>
          </p:nvSpPr>
          <p:spPr>
            <a:xfrm>
              <a:off x="523875" y="4987319"/>
              <a:ext cx="3003804" cy="1240766"/>
            </a:xfrm>
            <a:custGeom>
              <a:avLst/>
              <a:gdLst>
                <a:gd name="connsiteX0" fmla="*/ 0 w 3003804"/>
                <a:gd name="connsiteY0" fmla="*/ 206798 h 1240766"/>
                <a:gd name="connsiteX1" fmla="*/ 206798 w 3003804"/>
                <a:gd name="connsiteY1" fmla="*/ 0 h 1240766"/>
                <a:gd name="connsiteX2" fmla="*/ 2797006 w 3003804"/>
                <a:gd name="connsiteY2" fmla="*/ 0 h 1240766"/>
                <a:gd name="connsiteX3" fmla="*/ 3003804 w 3003804"/>
                <a:gd name="connsiteY3" fmla="*/ 206798 h 1240766"/>
                <a:gd name="connsiteX4" fmla="*/ 3003804 w 3003804"/>
                <a:gd name="connsiteY4" fmla="*/ 1033968 h 1240766"/>
                <a:gd name="connsiteX5" fmla="*/ 2797006 w 3003804"/>
                <a:gd name="connsiteY5" fmla="*/ 1240766 h 1240766"/>
                <a:gd name="connsiteX6" fmla="*/ 206798 w 3003804"/>
                <a:gd name="connsiteY6" fmla="*/ 1240766 h 1240766"/>
                <a:gd name="connsiteX7" fmla="*/ 0 w 3003804"/>
                <a:gd name="connsiteY7" fmla="*/ 1033968 h 1240766"/>
                <a:gd name="connsiteX8" fmla="*/ 0 w 3003804"/>
                <a:gd name="connsiteY8" fmla="*/ 206798 h 1240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3804" h="1240766">
                  <a:moveTo>
                    <a:pt x="0" y="206798"/>
                  </a:moveTo>
                  <a:cubicBezTo>
                    <a:pt x="0" y="92587"/>
                    <a:pt x="92587" y="0"/>
                    <a:pt x="206798" y="0"/>
                  </a:cubicBezTo>
                  <a:lnTo>
                    <a:pt x="2797006" y="0"/>
                  </a:lnTo>
                  <a:cubicBezTo>
                    <a:pt x="2911217" y="0"/>
                    <a:pt x="3003804" y="92587"/>
                    <a:pt x="3003804" y="206798"/>
                  </a:cubicBezTo>
                  <a:lnTo>
                    <a:pt x="3003804" y="1033968"/>
                  </a:lnTo>
                  <a:cubicBezTo>
                    <a:pt x="3003804" y="1148179"/>
                    <a:pt x="2911217" y="1240766"/>
                    <a:pt x="2797006" y="1240766"/>
                  </a:cubicBezTo>
                  <a:lnTo>
                    <a:pt x="206798" y="1240766"/>
                  </a:lnTo>
                  <a:cubicBezTo>
                    <a:pt x="92587" y="1240766"/>
                    <a:pt x="0" y="1148179"/>
                    <a:pt x="0" y="1033968"/>
                  </a:cubicBezTo>
                  <a:lnTo>
                    <a:pt x="0" y="206798"/>
                  </a:lnTo>
                  <a:close/>
                </a:path>
              </a:pathLst>
            </a:custGeom>
          </p:spPr>
          <p:style>
            <a:lnRef idx="2">
              <a:schemeClr val="lt1">
                <a:hueOff val="0"/>
                <a:satOff val="0"/>
                <a:lumOff val="0"/>
                <a:alphaOff val="0"/>
              </a:schemeClr>
            </a:lnRef>
            <a:fillRef idx="1">
              <a:schemeClr val="accent3">
                <a:hueOff val="2710599"/>
                <a:satOff val="100000"/>
                <a:lumOff val="-14706"/>
                <a:alphaOff val="0"/>
              </a:schemeClr>
            </a:fillRef>
            <a:effectRef idx="0">
              <a:schemeClr val="accent3">
                <a:hueOff val="2710599"/>
                <a:satOff val="100000"/>
                <a:lumOff val="-14706"/>
                <a:alphaOff val="0"/>
              </a:schemeClr>
            </a:effectRef>
            <a:fontRef idx="minor">
              <a:schemeClr val="lt1"/>
            </a:fontRef>
          </p:style>
          <p:txBody>
            <a:bodyPr spcFirstLastPara="0" vert="horz" wrap="square" lIns="152009" tIns="106289" rIns="152009" bIns="106289" numCol="1" spcCol="1270" anchor="ctr" anchorCtr="0">
              <a:noAutofit/>
            </a:bodyPr>
            <a:lstStyle/>
            <a:p>
              <a:pPr marL="0" lvl="0" indent="0" algn="ctr" defTabSz="1066800">
                <a:lnSpc>
                  <a:spcPct val="90000"/>
                </a:lnSpc>
                <a:spcBef>
                  <a:spcPct val="0"/>
                </a:spcBef>
                <a:spcAft>
                  <a:spcPct val="35000"/>
                </a:spcAft>
                <a:buNone/>
              </a:pPr>
              <a:r>
                <a:rPr lang="en-GB" sz="2400" kern="1200" dirty="0"/>
                <a:t>From age 60</a:t>
              </a:r>
            </a:p>
          </p:txBody>
        </p:sp>
      </p:grpSp>
    </p:spTree>
    <p:extLst>
      <p:ext uri="{BB962C8B-B14F-4D97-AF65-F5344CB8AC3E}">
        <p14:creationId xmlns:p14="http://schemas.microsoft.com/office/powerpoint/2010/main" val="3483801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47DE8D-25CC-B364-6B8C-E5FC9ABFF977}"/>
              </a:ext>
            </a:extLst>
          </p:cNvPr>
          <p:cNvPicPr/>
          <p:nvPr/>
        </p:nvPicPr>
        <p:blipFill>
          <a:blip r:embed="rId2"/>
          <a:stretch>
            <a:fillRect/>
          </a:stretch>
        </p:blipFill>
        <p:spPr>
          <a:xfrm>
            <a:off x="609600" y="1"/>
            <a:ext cx="10972800" cy="449910"/>
          </a:xfrm>
          <a:prstGeom prst="rect">
            <a:avLst/>
          </a:prstGeom>
        </p:spPr>
      </p:pic>
      <p:pic>
        <p:nvPicPr>
          <p:cNvPr id="3" name="Picture 2">
            <a:extLst>
              <a:ext uri="{FF2B5EF4-FFF2-40B4-BE49-F238E27FC236}">
                <a16:creationId xmlns:a16="http://schemas.microsoft.com/office/drawing/2014/main" id="{97BD4D67-4B3A-AB17-B7A0-721B529FAB55}"/>
              </a:ext>
            </a:extLst>
          </p:cNvPr>
          <p:cNvPicPr/>
          <p:nvPr/>
        </p:nvPicPr>
        <p:blipFill>
          <a:blip r:embed="rId3"/>
          <a:stretch>
            <a:fillRect/>
          </a:stretch>
        </p:blipFill>
        <p:spPr>
          <a:xfrm>
            <a:off x="609600" y="5808209"/>
            <a:ext cx="10972800" cy="1049790"/>
          </a:xfrm>
          <a:prstGeom prst="rect">
            <a:avLst/>
          </a:prstGeom>
        </p:spPr>
      </p:pic>
      <p:sp>
        <p:nvSpPr>
          <p:cNvPr id="10" name="TextBox 9">
            <a:extLst>
              <a:ext uri="{FF2B5EF4-FFF2-40B4-BE49-F238E27FC236}">
                <a16:creationId xmlns:a16="http://schemas.microsoft.com/office/drawing/2014/main" id="{969208F3-E234-B134-E6B1-525F58A5E92A}"/>
              </a:ext>
            </a:extLst>
          </p:cNvPr>
          <p:cNvSpPr txBox="1"/>
          <p:nvPr/>
        </p:nvSpPr>
        <p:spPr>
          <a:xfrm>
            <a:off x="1657350" y="2413337"/>
            <a:ext cx="8877300" cy="1938992"/>
          </a:xfrm>
          <a:prstGeom prst="rect">
            <a:avLst/>
          </a:prstGeom>
          <a:noFill/>
        </p:spPr>
        <p:txBody>
          <a:bodyPr wrap="square" rtlCol="0">
            <a:spAutoFit/>
          </a:bodyPr>
          <a:lstStyle/>
          <a:p>
            <a:pPr algn="ctr"/>
            <a:r>
              <a:rPr lang="en-GB" sz="6000" b="1" dirty="0">
                <a:solidFill>
                  <a:srgbClr val="C00000"/>
                </a:solidFill>
                <a:latin typeface="Arial Black" panose="020B0A04020102020204" pitchFamily="34" charset="0"/>
              </a:rPr>
              <a:t>Special 2006 - Modified</a:t>
            </a:r>
          </a:p>
        </p:txBody>
      </p:sp>
    </p:spTree>
    <p:extLst>
      <p:ext uri="{BB962C8B-B14F-4D97-AF65-F5344CB8AC3E}">
        <p14:creationId xmlns:p14="http://schemas.microsoft.com/office/powerpoint/2010/main" val="2193231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BAE4C8-377E-72FD-F97D-F978086F38C9}"/>
              </a:ext>
            </a:extLst>
          </p:cNvPr>
          <p:cNvSpPr txBox="1"/>
          <p:nvPr/>
        </p:nvSpPr>
        <p:spPr>
          <a:xfrm>
            <a:off x="1600199" y="1026983"/>
            <a:ext cx="8343900" cy="523220"/>
          </a:xfrm>
          <a:prstGeom prst="rect">
            <a:avLst/>
          </a:prstGeom>
          <a:noFill/>
        </p:spPr>
        <p:txBody>
          <a:bodyPr wrap="square" rtlCol="0">
            <a:spAutoFit/>
          </a:bodyPr>
          <a:lstStyle/>
          <a:p>
            <a:pPr algn="ctr"/>
            <a:r>
              <a:rPr lang="en-GB" sz="2800" b="1" u="sng" dirty="0"/>
              <a:t>When Can I retire? Modified and FPS2015 benefits</a:t>
            </a:r>
          </a:p>
        </p:txBody>
      </p:sp>
      <p:pic>
        <p:nvPicPr>
          <p:cNvPr id="4" name="Picture 3">
            <a:extLst>
              <a:ext uri="{FF2B5EF4-FFF2-40B4-BE49-F238E27FC236}">
                <a16:creationId xmlns:a16="http://schemas.microsoft.com/office/drawing/2014/main" id="{9135FDFE-4597-6E55-7CD8-0E12C19EAA72}"/>
              </a:ext>
            </a:extLst>
          </p:cNvPr>
          <p:cNvPicPr/>
          <p:nvPr/>
        </p:nvPicPr>
        <p:blipFill>
          <a:blip r:embed="rId2"/>
          <a:stretch>
            <a:fillRect/>
          </a:stretch>
        </p:blipFill>
        <p:spPr>
          <a:xfrm>
            <a:off x="609600" y="1"/>
            <a:ext cx="10972800" cy="449910"/>
          </a:xfrm>
          <a:prstGeom prst="rect">
            <a:avLst/>
          </a:prstGeom>
        </p:spPr>
      </p:pic>
      <p:pic>
        <p:nvPicPr>
          <p:cNvPr id="5" name="Picture 4">
            <a:extLst>
              <a:ext uri="{FF2B5EF4-FFF2-40B4-BE49-F238E27FC236}">
                <a16:creationId xmlns:a16="http://schemas.microsoft.com/office/drawing/2014/main" id="{0FCC37D7-2F5D-ADB4-3EC8-284C8932215B}"/>
              </a:ext>
            </a:extLst>
          </p:cNvPr>
          <p:cNvPicPr/>
          <p:nvPr/>
        </p:nvPicPr>
        <p:blipFill>
          <a:blip r:embed="rId3"/>
          <a:stretch>
            <a:fillRect/>
          </a:stretch>
        </p:blipFill>
        <p:spPr>
          <a:xfrm>
            <a:off x="611216" y="6046335"/>
            <a:ext cx="10972800" cy="1049790"/>
          </a:xfrm>
          <a:prstGeom prst="rect">
            <a:avLst/>
          </a:prstGeom>
        </p:spPr>
      </p:pic>
      <p:grpSp>
        <p:nvGrpSpPr>
          <p:cNvPr id="21" name="Group 20">
            <a:extLst>
              <a:ext uri="{FF2B5EF4-FFF2-40B4-BE49-F238E27FC236}">
                <a16:creationId xmlns:a16="http://schemas.microsoft.com/office/drawing/2014/main" id="{82A202C2-2FC0-DF6B-A5FC-8A4DDAF93892}"/>
              </a:ext>
            </a:extLst>
          </p:cNvPr>
          <p:cNvGrpSpPr/>
          <p:nvPr/>
        </p:nvGrpSpPr>
        <p:grpSpPr>
          <a:xfrm>
            <a:off x="1600199" y="2103364"/>
            <a:ext cx="8343900" cy="1240766"/>
            <a:chOff x="523875" y="3684514"/>
            <a:chExt cx="8343900" cy="1240766"/>
          </a:xfrm>
        </p:grpSpPr>
        <p:sp>
          <p:nvSpPr>
            <p:cNvPr id="15" name="Free-form: Shape 14">
              <a:extLst>
                <a:ext uri="{FF2B5EF4-FFF2-40B4-BE49-F238E27FC236}">
                  <a16:creationId xmlns:a16="http://schemas.microsoft.com/office/drawing/2014/main" id="{DD62EADA-5427-6683-C1CD-0FB4F7650843}"/>
                </a:ext>
              </a:extLst>
            </p:cNvPr>
            <p:cNvSpPr/>
            <p:nvPr/>
          </p:nvSpPr>
          <p:spPr>
            <a:xfrm>
              <a:off x="3527678" y="3808590"/>
              <a:ext cx="5340097" cy="992614"/>
            </a:xfrm>
            <a:custGeom>
              <a:avLst/>
              <a:gdLst>
                <a:gd name="connsiteX0" fmla="*/ 165439 w 992613"/>
                <a:gd name="connsiteY0" fmla="*/ 0 h 5340096"/>
                <a:gd name="connsiteX1" fmla="*/ 827174 w 992613"/>
                <a:gd name="connsiteY1" fmla="*/ 0 h 5340096"/>
                <a:gd name="connsiteX2" fmla="*/ 992613 w 992613"/>
                <a:gd name="connsiteY2" fmla="*/ 165439 h 5340096"/>
                <a:gd name="connsiteX3" fmla="*/ 992613 w 992613"/>
                <a:gd name="connsiteY3" fmla="*/ 5340096 h 5340096"/>
                <a:gd name="connsiteX4" fmla="*/ 992613 w 992613"/>
                <a:gd name="connsiteY4" fmla="*/ 5340096 h 5340096"/>
                <a:gd name="connsiteX5" fmla="*/ 0 w 992613"/>
                <a:gd name="connsiteY5" fmla="*/ 5340096 h 5340096"/>
                <a:gd name="connsiteX6" fmla="*/ 0 w 992613"/>
                <a:gd name="connsiteY6" fmla="*/ 5340096 h 5340096"/>
                <a:gd name="connsiteX7" fmla="*/ 0 w 992613"/>
                <a:gd name="connsiteY7" fmla="*/ 165439 h 5340096"/>
                <a:gd name="connsiteX8" fmla="*/ 165439 w 992613"/>
                <a:gd name="connsiteY8" fmla="*/ 0 h 5340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2613" h="5340096">
                  <a:moveTo>
                    <a:pt x="992613" y="890037"/>
                  </a:moveTo>
                  <a:lnTo>
                    <a:pt x="992613" y="4450059"/>
                  </a:lnTo>
                  <a:cubicBezTo>
                    <a:pt x="992613" y="4941609"/>
                    <a:pt x="978845" y="5340093"/>
                    <a:pt x="961861" y="5340093"/>
                  </a:cubicBezTo>
                  <a:lnTo>
                    <a:pt x="0" y="5340093"/>
                  </a:lnTo>
                  <a:lnTo>
                    <a:pt x="0" y="5340093"/>
                  </a:lnTo>
                  <a:lnTo>
                    <a:pt x="0" y="3"/>
                  </a:lnTo>
                  <a:lnTo>
                    <a:pt x="0" y="3"/>
                  </a:lnTo>
                  <a:lnTo>
                    <a:pt x="961861" y="3"/>
                  </a:lnTo>
                  <a:cubicBezTo>
                    <a:pt x="978845" y="3"/>
                    <a:pt x="992613" y="398487"/>
                    <a:pt x="992613" y="890037"/>
                  </a:cubicBezTo>
                  <a:close/>
                </a:path>
              </a:pathLst>
            </a:custGeom>
          </p:spPr>
          <p:style>
            <a:lnRef idx="2">
              <a:schemeClr val="accent3">
                <a:tint val="40000"/>
                <a:alpha val="90000"/>
                <a:hueOff val="1352761"/>
                <a:satOff val="66667"/>
                <a:lumOff val="1186"/>
                <a:alphaOff val="0"/>
              </a:schemeClr>
            </a:lnRef>
            <a:fillRef idx="1">
              <a:schemeClr val="accent3">
                <a:tint val="40000"/>
                <a:alpha val="90000"/>
                <a:hueOff val="1352761"/>
                <a:satOff val="66667"/>
                <a:lumOff val="1186"/>
                <a:alphaOff val="0"/>
              </a:schemeClr>
            </a:fillRef>
            <a:effectRef idx="0">
              <a:schemeClr val="accent3">
                <a:tint val="40000"/>
                <a:alpha val="90000"/>
                <a:hueOff val="1352761"/>
                <a:satOff val="66667"/>
                <a:lumOff val="1186"/>
                <a:alphaOff val="0"/>
              </a:schemeClr>
            </a:effectRef>
            <a:fontRef idx="minor">
              <a:schemeClr val="dk1">
                <a:hueOff val="0"/>
                <a:satOff val="0"/>
                <a:lumOff val="0"/>
                <a:alphaOff val="0"/>
              </a:schemeClr>
            </a:fontRef>
          </p:style>
          <p:txBody>
            <a:bodyPr spcFirstLastPara="0" vert="horz" wrap="square" lIns="60961" tIns="78936" rIns="109415" bIns="78935" numCol="1" spcCol="1270" anchor="ctr" anchorCtr="0">
              <a:noAutofit/>
            </a:bodyPr>
            <a:lstStyle/>
            <a:p>
              <a:pPr marL="171450" lvl="1" indent="-171450" algn="l" defTabSz="711200">
                <a:lnSpc>
                  <a:spcPct val="90000"/>
                </a:lnSpc>
                <a:spcBef>
                  <a:spcPct val="0"/>
                </a:spcBef>
                <a:spcAft>
                  <a:spcPct val="15000"/>
                </a:spcAft>
                <a:buChar char="•"/>
              </a:pPr>
              <a:r>
                <a:rPr lang="en-GB" sz="1600" b="1" kern="1200" dirty="0"/>
                <a:t>Modified</a:t>
              </a:r>
              <a:r>
                <a:rPr lang="en-GB" sz="1600" kern="1200" dirty="0"/>
                <a:t> – Payable immediately</a:t>
              </a:r>
            </a:p>
            <a:p>
              <a:pPr marL="171450" lvl="1" indent="-171450" algn="l" defTabSz="711200">
                <a:lnSpc>
                  <a:spcPct val="90000"/>
                </a:lnSpc>
                <a:spcBef>
                  <a:spcPct val="0"/>
                </a:spcBef>
                <a:spcAft>
                  <a:spcPct val="15000"/>
                </a:spcAft>
                <a:buChar char="•"/>
              </a:pPr>
              <a:r>
                <a:rPr lang="en-GB" sz="1600" b="1" kern="1200" dirty="0"/>
                <a:t>FPS2015 -</a:t>
              </a:r>
              <a:r>
                <a:rPr lang="en-GB" sz="1600" kern="1200" dirty="0"/>
                <a:t> Payable immediately, but with reductions.</a:t>
              </a:r>
            </a:p>
          </p:txBody>
        </p:sp>
        <p:sp>
          <p:nvSpPr>
            <p:cNvPr id="16" name="Free-form: Shape 15">
              <a:extLst>
                <a:ext uri="{FF2B5EF4-FFF2-40B4-BE49-F238E27FC236}">
                  <a16:creationId xmlns:a16="http://schemas.microsoft.com/office/drawing/2014/main" id="{AA32467F-A57C-C003-BD00-A1C32FF4D948}"/>
                </a:ext>
              </a:extLst>
            </p:cNvPr>
            <p:cNvSpPr/>
            <p:nvPr/>
          </p:nvSpPr>
          <p:spPr>
            <a:xfrm>
              <a:off x="523875" y="3684514"/>
              <a:ext cx="3003804" cy="1240766"/>
            </a:xfrm>
            <a:custGeom>
              <a:avLst/>
              <a:gdLst>
                <a:gd name="connsiteX0" fmla="*/ 0 w 3003804"/>
                <a:gd name="connsiteY0" fmla="*/ 206798 h 1240766"/>
                <a:gd name="connsiteX1" fmla="*/ 206798 w 3003804"/>
                <a:gd name="connsiteY1" fmla="*/ 0 h 1240766"/>
                <a:gd name="connsiteX2" fmla="*/ 2797006 w 3003804"/>
                <a:gd name="connsiteY2" fmla="*/ 0 h 1240766"/>
                <a:gd name="connsiteX3" fmla="*/ 3003804 w 3003804"/>
                <a:gd name="connsiteY3" fmla="*/ 206798 h 1240766"/>
                <a:gd name="connsiteX4" fmla="*/ 3003804 w 3003804"/>
                <a:gd name="connsiteY4" fmla="*/ 1033968 h 1240766"/>
                <a:gd name="connsiteX5" fmla="*/ 2797006 w 3003804"/>
                <a:gd name="connsiteY5" fmla="*/ 1240766 h 1240766"/>
                <a:gd name="connsiteX6" fmla="*/ 206798 w 3003804"/>
                <a:gd name="connsiteY6" fmla="*/ 1240766 h 1240766"/>
                <a:gd name="connsiteX7" fmla="*/ 0 w 3003804"/>
                <a:gd name="connsiteY7" fmla="*/ 1033968 h 1240766"/>
                <a:gd name="connsiteX8" fmla="*/ 0 w 3003804"/>
                <a:gd name="connsiteY8" fmla="*/ 206798 h 1240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3804" h="1240766">
                  <a:moveTo>
                    <a:pt x="0" y="206798"/>
                  </a:moveTo>
                  <a:cubicBezTo>
                    <a:pt x="0" y="92587"/>
                    <a:pt x="92587" y="0"/>
                    <a:pt x="206798" y="0"/>
                  </a:cubicBezTo>
                  <a:lnTo>
                    <a:pt x="2797006" y="0"/>
                  </a:lnTo>
                  <a:cubicBezTo>
                    <a:pt x="2911217" y="0"/>
                    <a:pt x="3003804" y="92587"/>
                    <a:pt x="3003804" y="206798"/>
                  </a:cubicBezTo>
                  <a:lnTo>
                    <a:pt x="3003804" y="1033968"/>
                  </a:lnTo>
                  <a:cubicBezTo>
                    <a:pt x="3003804" y="1148179"/>
                    <a:pt x="2911217" y="1240766"/>
                    <a:pt x="2797006" y="1240766"/>
                  </a:cubicBezTo>
                  <a:lnTo>
                    <a:pt x="206798" y="1240766"/>
                  </a:lnTo>
                  <a:cubicBezTo>
                    <a:pt x="92587" y="1240766"/>
                    <a:pt x="0" y="1148179"/>
                    <a:pt x="0" y="1033968"/>
                  </a:cubicBezTo>
                  <a:lnTo>
                    <a:pt x="0" y="206798"/>
                  </a:lnTo>
                  <a:close/>
                </a:path>
              </a:pathLst>
            </a:custGeom>
          </p:spPr>
          <p:style>
            <a:lnRef idx="2">
              <a:schemeClr val="lt1">
                <a:hueOff val="0"/>
                <a:satOff val="0"/>
                <a:lumOff val="0"/>
                <a:alphaOff val="0"/>
              </a:schemeClr>
            </a:lnRef>
            <a:fillRef idx="1">
              <a:schemeClr val="accent3">
                <a:hueOff val="1807066"/>
                <a:satOff val="66667"/>
                <a:lumOff val="-9804"/>
                <a:alphaOff val="0"/>
              </a:schemeClr>
            </a:fillRef>
            <a:effectRef idx="0">
              <a:schemeClr val="accent3">
                <a:hueOff val="1807066"/>
                <a:satOff val="66667"/>
                <a:lumOff val="-9804"/>
                <a:alphaOff val="0"/>
              </a:schemeClr>
            </a:effectRef>
            <a:fontRef idx="minor">
              <a:schemeClr val="lt1"/>
            </a:fontRef>
          </p:style>
          <p:txBody>
            <a:bodyPr spcFirstLastPara="0" vert="horz" wrap="square" lIns="152009" tIns="106289" rIns="152009" bIns="106289" numCol="1" spcCol="1270" anchor="ctr" anchorCtr="0">
              <a:noAutofit/>
            </a:bodyPr>
            <a:lstStyle/>
            <a:p>
              <a:pPr marL="0" lvl="0" indent="0" algn="ctr" defTabSz="1066800">
                <a:lnSpc>
                  <a:spcPct val="90000"/>
                </a:lnSpc>
                <a:spcBef>
                  <a:spcPct val="0"/>
                </a:spcBef>
                <a:spcAft>
                  <a:spcPct val="35000"/>
                </a:spcAft>
                <a:buNone/>
              </a:pPr>
              <a:r>
                <a:rPr lang="en-GB" sz="2400" kern="1200" dirty="0"/>
                <a:t>From age 55 but before 60</a:t>
              </a:r>
            </a:p>
          </p:txBody>
        </p:sp>
      </p:grpSp>
      <p:grpSp>
        <p:nvGrpSpPr>
          <p:cNvPr id="22" name="Group 21">
            <a:extLst>
              <a:ext uri="{FF2B5EF4-FFF2-40B4-BE49-F238E27FC236}">
                <a16:creationId xmlns:a16="http://schemas.microsoft.com/office/drawing/2014/main" id="{8132BA7B-6486-6F69-C42A-A7F4B8D85A83}"/>
              </a:ext>
            </a:extLst>
          </p:cNvPr>
          <p:cNvGrpSpPr/>
          <p:nvPr/>
        </p:nvGrpSpPr>
        <p:grpSpPr>
          <a:xfrm>
            <a:off x="1600199" y="3406169"/>
            <a:ext cx="8343900" cy="1240766"/>
            <a:chOff x="523875" y="4987319"/>
            <a:chExt cx="8343900" cy="1240766"/>
          </a:xfrm>
        </p:grpSpPr>
        <p:sp>
          <p:nvSpPr>
            <p:cNvPr id="17" name="Free-form: Shape 16">
              <a:extLst>
                <a:ext uri="{FF2B5EF4-FFF2-40B4-BE49-F238E27FC236}">
                  <a16:creationId xmlns:a16="http://schemas.microsoft.com/office/drawing/2014/main" id="{EB6983DA-1E6B-99DC-9BCE-72712D06BAC9}"/>
                </a:ext>
              </a:extLst>
            </p:cNvPr>
            <p:cNvSpPr/>
            <p:nvPr/>
          </p:nvSpPr>
          <p:spPr>
            <a:xfrm>
              <a:off x="3527678" y="5111395"/>
              <a:ext cx="5340097" cy="992614"/>
            </a:xfrm>
            <a:custGeom>
              <a:avLst/>
              <a:gdLst>
                <a:gd name="connsiteX0" fmla="*/ 165439 w 992613"/>
                <a:gd name="connsiteY0" fmla="*/ 0 h 5340096"/>
                <a:gd name="connsiteX1" fmla="*/ 827174 w 992613"/>
                <a:gd name="connsiteY1" fmla="*/ 0 h 5340096"/>
                <a:gd name="connsiteX2" fmla="*/ 992613 w 992613"/>
                <a:gd name="connsiteY2" fmla="*/ 165439 h 5340096"/>
                <a:gd name="connsiteX3" fmla="*/ 992613 w 992613"/>
                <a:gd name="connsiteY3" fmla="*/ 5340096 h 5340096"/>
                <a:gd name="connsiteX4" fmla="*/ 992613 w 992613"/>
                <a:gd name="connsiteY4" fmla="*/ 5340096 h 5340096"/>
                <a:gd name="connsiteX5" fmla="*/ 0 w 992613"/>
                <a:gd name="connsiteY5" fmla="*/ 5340096 h 5340096"/>
                <a:gd name="connsiteX6" fmla="*/ 0 w 992613"/>
                <a:gd name="connsiteY6" fmla="*/ 5340096 h 5340096"/>
                <a:gd name="connsiteX7" fmla="*/ 0 w 992613"/>
                <a:gd name="connsiteY7" fmla="*/ 165439 h 5340096"/>
                <a:gd name="connsiteX8" fmla="*/ 165439 w 992613"/>
                <a:gd name="connsiteY8" fmla="*/ 0 h 5340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2613" h="5340096">
                  <a:moveTo>
                    <a:pt x="992613" y="890037"/>
                  </a:moveTo>
                  <a:lnTo>
                    <a:pt x="992613" y="4450059"/>
                  </a:lnTo>
                  <a:cubicBezTo>
                    <a:pt x="992613" y="4941609"/>
                    <a:pt x="978845" y="5340093"/>
                    <a:pt x="961861" y="5340093"/>
                  </a:cubicBezTo>
                  <a:lnTo>
                    <a:pt x="0" y="5340093"/>
                  </a:lnTo>
                  <a:lnTo>
                    <a:pt x="0" y="5340093"/>
                  </a:lnTo>
                  <a:lnTo>
                    <a:pt x="0" y="3"/>
                  </a:lnTo>
                  <a:lnTo>
                    <a:pt x="0" y="3"/>
                  </a:lnTo>
                  <a:lnTo>
                    <a:pt x="961861" y="3"/>
                  </a:lnTo>
                  <a:cubicBezTo>
                    <a:pt x="978845" y="3"/>
                    <a:pt x="992613" y="398487"/>
                    <a:pt x="992613" y="890037"/>
                  </a:cubicBezTo>
                  <a:close/>
                </a:path>
              </a:pathLst>
            </a:custGeom>
          </p:spPr>
          <p:style>
            <a:lnRef idx="2">
              <a:schemeClr val="accent3">
                <a:tint val="40000"/>
                <a:alpha val="90000"/>
                <a:hueOff val="2029141"/>
                <a:satOff val="100000"/>
                <a:lumOff val="1779"/>
                <a:alphaOff val="0"/>
              </a:schemeClr>
            </a:lnRef>
            <a:fillRef idx="1">
              <a:schemeClr val="accent3">
                <a:tint val="40000"/>
                <a:alpha val="90000"/>
                <a:hueOff val="2029141"/>
                <a:satOff val="100000"/>
                <a:lumOff val="1779"/>
                <a:alphaOff val="0"/>
              </a:schemeClr>
            </a:fillRef>
            <a:effectRef idx="0">
              <a:schemeClr val="accent3">
                <a:tint val="40000"/>
                <a:alpha val="90000"/>
                <a:hueOff val="2029141"/>
                <a:satOff val="100000"/>
                <a:lumOff val="1779"/>
                <a:alphaOff val="0"/>
              </a:schemeClr>
            </a:effectRef>
            <a:fontRef idx="minor">
              <a:schemeClr val="dk1">
                <a:hueOff val="0"/>
                <a:satOff val="0"/>
                <a:lumOff val="0"/>
                <a:alphaOff val="0"/>
              </a:schemeClr>
            </a:fontRef>
          </p:style>
          <p:txBody>
            <a:bodyPr spcFirstLastPara="0" vert="horz" wrap="square" lIns="60961" tIns="78936" rIns="109415" bIns="78935" numCol="1" spcCol="1270" anchor="ctr" anchorCtr="0">
              <a:noAutofit/>
            </a:bodyPr>
            <a:lstStyle/>
            <a:p>
              <a:pPr marL="171450" lvl="1" indent="-171450" algn="l" defTabSz="711200">
                <a:lnSpc>
                  <a:spcPct val="90000"/>
                </a:lnSpc>
                <a:spcBef>
                  <a:spcPct val="0"/>
                </a:spcBef>
                <a:spcAft>
                  <a:spcPct val="15000"/>
                </a:spcAft>
                <a:buChar char="•"/>
              </a:pPr>
              <a:r>
                <a:rPr lang="en-GB" sz="1600" b="1" kern="1200" dirty="0"/>
                <a:t>Modified</a:t>
              </a:r>
              <a:r>
                <a:rPr lang="en-GB" sz="1600" kern="1200" dirty="0"/>
                <a:t> – Payable immediately</a:t>
              </a:r>
            </a:p>
            <a:p>
              <a:pPr marL="171450" lvl="1" indent="-171450" algn="l" defTabSz="711200">
                <a:lnSpc>
                  <a:spcPct val="90000"/>
                </a:lnSpc>
                <a:spcBef>
                  <a:spcPct val="0"/>
                </a:spcBef>
                <a:spcAft>
                  <a:spcPct val="15000"/>
                </a:spcAft>
                <a:buChar char="•"/>
              </a:pPr>
              <a:r>
                <a:rPr lang="en-GB" sz="1600" b="1" kern="1200" dirty="0"/>
                <a:t>FPS2015 -</a:t>
              </a:r>
              <a:r>
                <a:rPr lang="en-GB" sz="1600" kern="1200" dirty="0"/>
                <a:t> Payable immediately</a:t>
              </a:r>
            </a:p>
          </p:txBody>
        </p:sp>
        <p:sp>
          <p:nvSpPr>
            <p:cNvPr id="18" name="Free-form: Shape 17">
              <a:extLst>
                <a:ext uri="{FF2B5EF4-FFF2-40B4-BE49-F238E27FC236}">
                  <a16:creationId xmlns:a16="http://schemas.microsoft.com/office/drawing/2014/main" id="{276E04AA-824A-6CE0-9954-B70A1041F4A1}"/>
                </a:ext>
              </a:extLst>
            </p:cNvPr>
            <p:cNvSpPr/>
            <p:nvPr/>
          </p:nvSpPr>
          <p:spPr>
            <a:xfrm>
              <a:off x="523875" y="4987319"/>
              <a:ext cx="3003804" cy="1240766"/>
            </a:xfrm>
            <a:custGeom>
              <a:avLst/>
              <a:gdLst>
                <a:gd name="connsiteX0" fmla="*/ 0 w 3003804"/>
                <a:gd name="connsiteY0" fmla="*/ 206798 h 1240766"/>
                <a:gd name="connsiteX1" fmla="*/ 206798 w 3003804"/>
                <a:gd name="connsiteY1" fmla="*/ 0 h 1240766"/>
                <a:gd name="connsiteX2" fmla="*/ 2797006 w 3003804"/>
                <a:gd name="connsiteY2" fmla="*/ 0 h 1240766"/>
                <a:gd name="connsiteX3" fmla="*/ 3003804 w 3003804"/>
                <a:gd name="connsiteY3" fmla="*/ 206798 h 1240766"/>
                <a:gd name="connsiteX4" fmla="*/ 3003804 w 3003804"/>
                <a:gd name="connsiteY4" fmla="*/ 1033968 h 1240766"/>
                <a:gd name="connsiteX5" fmla="*/ 2797006 w 3003804"/>
                <a:gd name="connsiteY5" fmla="*/ 1240766 h 1240766"/>
                <a:gd name="connsiteX6" fmla="*/ 206798 w 3003804"/>
                <a:gd name="connsiteY6" fmla="*/ 1240766 h 1240766"/>
                <a:gd name="connsiteX7" fmla="*/ 0 w 3003804"/>
                <a:gd name="connsiteY7" fmla="*/ 1033968 h 1240766"/>
                <a:gd name="connsiteX8" fmla="*/ 0 w 3003804"/>
                <a:gd name="connsiteY8" fmla="*/ 206798 h 1240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3804" h="1240766">
                  <a:moveTo>
                    <a:pt x="0" y="206798"/>
                  </a:moveTo>
                  <a:cubicBezTo>
                    <a:pt x="0" y="92587"/>
                    <a:pt x="92587" y="0"/>
                    <a:pt x="206798" y="0"/>
                  </a:cubicBezTo>
                  <a:lnTo>
                    <a:pt x="2797006" y="0"/>
                  </a:lnTo>
                  <a:cubicBezTo>
                    <a:pt x="2911217" y="0"/>
                    <a:pt x="3003804" y="92587"/>
                    <a:pt x="3003804" y="206798"/>
                  </a:cubicBezTo>
                  <a:lnTo>
                    <a:pt x="3003804" y="1033968"/>
                  </a:lnTo>
                  <a:cubicBezTo>
                    <a:pt x="3003804" y="1148179"/>
                    <a:pt x="2911217" y="1240766"/>
                    <a:pt x="2797006" y="1240766"/>
                  </a:cubicBezTo>
                  <a:lnTo>
                    <a:pt x="206798" y="1240766"/>
                  </a:lnTo>
                  <a:cubicBezTo>
                    <a:pt x="92587" y="1240766"/>
                    <a:pt x="0" y="1148179"/>
                    <a:pt x="0" y="1033968"/>
                  </a:cubicBezTo>
                  <a:lnTo>
                    <a:pt x="0" y="206798"/>
                  </a:lnTo>
                  <a:close/>
                </a:path>
              </a:pathLst>
            </a:custGeom>
          </p:spPr>
          <p:style>
            <a:lnRef idx="2">
              <a:schemeClr val="lt1">
                <a:hueOff val="0"/>
                <a:satOff val="0"/>
                <a:lumOff val="0"/>
                <a:alphaOff val="0"/>
              </a:schemeClr>
            </a:lnRef>
            <a:fillRef idx="1">
              <a:schemeClr val="accent3">
                <a:hueOff val="2710599"/>
                <a:satOff val="100000"/>
                <a:lumOff val="-14706"/>
                <a:alphaOff val="0"/>
              </a:schemeClr>
            </a:fillRef>
            <a:effectRef idx="0">
              <a:schemeClr val="accent3">
                <a:hueOff val="2710599"/>
                <a:satOff val="100000"/>
                <a:lumOff val="-14706"/>
                <a:alphaOff val="0"/>
              </a:schemeClr>
            </a:effectRef>
            <a:fontRef idx="minor">
              <a:schemeClr val="lt1"/>
            </a:fontRef>
          </p:style>
          <p:txBody>
            <a:bodyPr spcFirstLastPara="0" vert="horz" wrap="square" lIns="152009" tIns="106289" rIns="152009" bIns="106289" numCol="1" spcCol="1270" anchor="ctr" anchorCtr="0">
              <a:noAutofit/>
            </a:bodyPr>
            <a:lstStyle/>
            <a:p>
              <a:pPr marL="0" lvl="0" indent="0" algn="ctr" defTabSz="1066800">
                <a:lnSpc>
                  <a:spcPct val="90000"/>
                </a:lnSpc>
                <a:spcBef>
                  <a:spcPct val="0"/>
                </a:spcBef>
                <a:spcAft>
                  <a:spcPct val="35000"/>
                </a:spcAft>
                <a:buNone/>
              </a:pPr>
              <a:r>
                <a:rPr lang="en-GB" sz="2400" kern="1200" dirty="0"/>
                <a:t>From age 60</a:t>
              </a:r>
            </a:p>
          </p:txBody>
        </p:sp>
      </p:grpSp>
    </p:spTree>
    <p:extLst>
      <p:ext uri="{BB962C8B-B14F-4D97-AF65-F5344CB8AC3E}">
        <p14:creationId xmlns:p14="http://schemas.microsoft.com/office/powerpoint/2010/main" val="4130881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47DE8D-25CC-B364-6B8C-E5FC9ABFF977}"/>
              </a:ext>
            </a:extLst>
          </p:cNvPr>
          <p:cNvPicPr/>
          <p:nvPr/>
        </p:nvPicPr>
        <p:blipFill>
          <a:blip r:embed="rId2"/>
          <a:stretch>
            <a:fillRect/>
          </a:stretch>
        </p:blipFill>
        <p:spPr>
          <a:xfrm>
            <a:off x="609600" y="1"/>
            <a:ext cx="10972800" cy="449910"/>
          </a:xfrm>
          <a:prstGeom prst="rect">
            <a:avLst/>
          </a:prstGeom>
        </p:spPr>
      </p:pic>
      <p:pic>
        <p:nvPicPr>
          <p:cNvPr id="3" name="Picture 2">
            <a:extLst>
              <a:ext uri="{FF2B5EF4-FFF2-40B4-BE49-F238E27FC236}">
                <a16:creationId xmlns:a16="http://schemas.microsoft.com/office/drawing/2014/main" id="{97BD4D67-4B3A-AB17-B7A0-721B529FAB55}"/>
              </a:ext>
            </a:extLst>
          </p:cNvPr>
          <p:cNvPicPr/>
          <p:nvPr/>
        </p:nvPicPr>
        <p:blipFill>
          <a:blip r:embed="rId3"/>
          <a:stretch>
            <a:fillRect/>
          </a:stretch>
        </p:blipFill>
        <p:spPr>
          <a:xfrm>
            <a:off x="609600" y="5808209"/>
            <a:ext cx="10972800" cy="1049790"/>
          </a:xfrm>
          <a:prstGeom prst="rect">
            <a:avLst/>
          </a:prstGeom>
        </p:spPr>
      </p:pic>
      <p:sp>
        <p:nvSpPr>
          <p:cNvPr id="10" name="TextBox 9">
            <a:extLst>
              <a:ext uri="{FF2B5EF4-FFF2-40B4-BE49-F238E27FC236}">
                <a16:creationId xmlns:a16="http://schemas.microsoft.com/office/drawing/2014/main" id="{969208F3-E234-B134-E6B1-525F58A5E92A}"/>
              </a:ext>
            </a:extLst>
          </p:cNvPr>
          <p:cNvSpPr txBox="1"/>
          <p:nvPr/>
        </p:nvSpPr>
        <p:spPr>
          <a:xfrm>
            <a:off x="1657350" y="2413337"/>
            <a:ext cx="8877300" cy="1015663"/>
          </a:xfrm>
          <a:prstGeom prst="rect">
            <a:avLst/>
          </a:prstGeom>
          <a:noFill/>
        </p:spPr>
        <p:txBody>
          <a:bodyPr wrap="square" rtlCol="0">
            <a:spAutoFit/>
          </a:bodyPr>
          <a:lstStyle/>
          <a:p>
            <a:pPr algn="ctr"/>
            <a:r>
              <a:rPr lang="en-GB" sz="6000" b="1" dirty="0">
                <a:solidFill>
                  <a:srgbClr val="C00000"/>
                </a:solidFill>
                <a:latin typeface="Arial Black" panose="020B0A04020102020204" pitchFamily="34" charset="0"/>
              </a:rPr>
              <a:t>FPS2006</a:t>
            </a:r>
          </a:p>
        </p:txBody>
      </p:sp>
    </p:spTree>
    <p:extLst>
      <p:ext uri="{BB962C8B-B14F-4D97-AF65-F5344CB8AC3E}">
        <p14:creationId xmlns:p14="http://schemas.microsoft.com/office/powerpoint/2010/main" val="108294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6705A71F-7667-3FAF-0093-5E8CA64591F9}"/>
              </a:ext>
            </a:extLst>
          </p:cNvPr>
          <p:cNvGraphicFramePr/>
          <p:nvPr>
            <p:extLst>
              <p:ext uri="{D42A27DB-BD31-4B8C-83A1-F6EECF244321}">
                <p14:modId xmlns:p14="http://schemas.microsoft.com/office/powerpoint/2010/main" val="4049246027"/>
              </p:ext>
            </p:extLst>
          </p:nvPr>
        </p:nvGraphicFramePr>
        <p:xfrm>
          <a:off x="352425" y="1361744"/>
          <a:ext cx="8410575" cy="4134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a:extLst>
              <a:ext uri="{FF2B5EF4-FFF2-40B4-BE49-F238E27FC236}">
                <a16:creationId xmlns:a16="http://schemas.microsoft.com/office/drawing/2014/main" id="{077AF058-2F43-A7F5-11F7-249B679013E5}"/>
              </a:ext>
            </a:extLst>
          </p:cNvPr>
          <p:cNvSpPr txBox="1"/>
          <p:nvPr/>
        </p:nvSpPr>
        <p:spPr>
          <a:xfrm>
            <a:off x="9238871" y="1979537"/>
            <a:ext cx="2600704" cy="2585323"/>
          </a:xfrm>
          <a:prstGeom prst="rect">
            <a:avLst/>
          </a:prstGeom>
          <a:solidFill>
            <a:schemeClr val="accent1">
              <a:lumMod val="20000"/>
              <a:lumOff val="80000"/>
            </a:schemeClr>
          </a:solidFill>
          <a:ln>
            <a:solidFill>
              <a:schemeClr val="accent1">
                <a:lumMod val="50000"/>
              </a:schemeClr>
            </a:solidFill>
          </a:ln>
        </p:spPr>
        <p:txBody>
          <a:bodyPr wrap="square">
            <a:spAutoFit/>
          </a:bodyPr>
          <a:lstStyle/>
          <a:p>
            <a:r>
              <a:rPr lang="en-GB" b="1" u="sng" dirty="0"/>
              <a:t>Useful Link</a:t>
            </a:r>
          </a:p>
          <a:p>
            <a:endParaRPr lang="en-GB" b="1" u="sng" dirty="0"/>
          </a:p>
          <a:p>
            <a:r>
              <a:rPr lang="en-GB" b="1" u="sng" dirty="0"/>
              <a:t>Retirement Decision Tree</a:t>
            </a:r>
          </a:p>
          <a:p>
            <a:endParaRPr lang="en-GB" dirty="0"/>
          </a:p>
          <a:p>
            <a:r>
              <a:rPr lang="en-GB" dirty="0">
                <a:hlinkClick r:id="rId7"/>
              </a:rPr>
              <a:t>https://fpsmember.org/sites/default/files/FPS-2006-2015-retirement-decision-tree.pdf</a:t>
            </a:r>
            <a:endParaRPr lang="en-GB" dirty="0"/>
          </a:p>
          <a:p>
            <a:endParaRPr lang="en-GB" dirty="0"/>
          </a:p>
        </p:txBody>
      </p:sp>
      <p:pic>
        <p:nvPicPr>
          <p:cNvPr id="13" name="Picture 12">
            <a:extLst>
              <a:ext uri="{FF2B5EF4-FFF2-40B4-BE49-F238E27FC236}">
                <a16:creationId xmlns:a16="http://schemas.microsoft.com/office/drawing/2014/main" id="{0C7D1E82-F020-C78B-0C04-C2B0CFC94770}"/>
              </a:ext>
            </a:extLst>
          </p:cNvPr>
          <p:cNvPicPr/>
          <p:nvPr/>
        </p:nvPicPr>
        <p:blipFill>
          <a:blip r:embed="rId8"/>
          <a:stretch>
            <a:fillRect/>
          </a:stretch>
        </p:blipFill>
        <p:spPr>
          <a:xfrm>
            <a:off x="609600" y="1"/>
            <a:ext cx="10972800" cy="449910"/>
          </a:xfrm>
          <a:prstGeom prst="rect">
            <a:avLst/>
          </a:prstGeom>
        </p:spPr>
      </p:pic>
      <p:pic>
        <p:nvPicPr>
          <p:cNvPr id="14" name="Picture 13">
            <a:extLst>
              <a:ext uri="{FF2B5EF4-FFF2-40B4-BE49-F238E27FC236}">
                <a16:creationId xmlns:a16="http://schemas.microsoft.com/office/drawing/2014/main" id="{E6E15743-84A9-61C8-583D-B661AECF5A0A}"/>
              </a:ext>
            </a:extLst>
          </p:cNvPr>
          <p:cNvPicPr/>
          <p:nvPr/>
        </p:nvPicPr>
        <p:blipFill>
          <a:blip r:embed="rId9"/>
          <a:stretch>
            <a:fillRect/>
          </a:stretch>
        </p:blipFill>
        <p:spPr>
          <a:xfrm>
            <a:off x="609600" y="5808209"/>
            <a:ext cx="10972800" cy="1049790"/>
          </a:xfrm>
          <a:prstGeom prst="rect">
            <a:avLst/>
          </a:prstGeom>
        </p:spPr>
      </p:pic>
      <p:sp>
        <p:nvSpPr>
          <p:cNvPr id="15" name="TextBox 14">
            <a:extLst>
              <a:ext uri="{FF2B5EF4-FFF2-40B4-BE49-F238E27FC236}">
                <a16:creationId xmlns:a16="http://schemas.microsoft.com/office/drawing/2014/main" id="{B150B44D-9E4C-302F-ECE8-57D5CD8C43D1}"/>
              </a:ext>
            </a:extLst>
          </p:cNvPr>
          <p:cNvSpPr txBox="1"/>
          <p:nvPr/>
        </p:nvSpPr>
        <p:spPr>
          <a:xfrm>
            <a:off x="1657349" y="644217"/>
            <a:ext cx="8343900" cy="523220"/>
          </a:xfrm>
          <a:prstGeom prst="rect">
            <a:avLst/>
          </a:prstGeom>
          <a:noFill/>
        </p:spPr>
        <p:txBody>
          <a:bodyPr wrap="square" rtlCol="0">
            <a:spAutoFit/>
          </a:bodyPr>
          <a:lstStyle/>
          <a:p>
            <a:pPr algn="ctr"/>
            <a:r>
              <a:rPr lang="en-GB" sz="2800" b="1" u="sng" dirty="0"/>
              <a:t>When Can I retire? FPS2006 and FPS2015 benefits</a:t>
            </a:r>
          </a:p>
        </p:txBody>
      </p:sp>
    </p:spTree>
    <p:extLst>
      <p:ext uri="{BB962C8B-B14F-4D97-AF65-F5344CB8AC3E}">
        <p14:creationId xmlns:p14="http://schemas.microsoft.com/office/powerpoint/2010/main" val="1725423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36176-E89D-4A05-0D36-B58AE385EF11}"/>
              </a:ext>
            </a:extLst>
          </p:cNvPr>
          <p:cNvSpPr>
            <a:spLocks noGrp="1"/>
          </p:cNvSpPr>
          <p:nvPr>
            <p:ph type="title"/>
          </p:nvPr>
        </p:nvSpPr>
        <p:spPr>
          <a:xfrm>
            <a:off x="609600" y="692431"/>
            <a:ext cx="3932237" cy="449910"/>
          </a:xfrm>
        </p:spPr>
        <p:txBody>
          <a:bodyPr>
            <a:normAutofit fontScale="90000"/>
          </a:bodyPr>
          <a:lstStyle/>
          <a:p>
            <a:r>
              <a:rPr lang="en-GB" dirty="0">
                <a:solidFill>
                  <a:schemeClr val="accent2">
                    <a:lumMod val="75000"/>
                  </a:schemeClr>
                </a:solidFill>
                <a:latin typeface="Arial Black" panose="020B0A04020102020204" pitchFamily="34" charset="0"/>
              </a:rPr>
              <a:t>Purpose</a:t>
            </a:r>
          </a:p>
        </p:txBody>
      </p:sp>
      <p:sp>
        <p:nvSpPr>
          <p:cNvPr id="4" name="Text Placeholder 3">
            <a:extLst>
              <a:ext uri="{FF2B5EF4-FFF2-40B4-BE49-F238E27FC236}">
                <a16:creationId xmlns:a16="http://schemas.microsoft.com/office/drawing/2014/main" id="{8A46847D-FE37-111D-BD1D-FD44306DBCAC}"/>
              </a:ext>
            </a:extLst>
          </p:cNvPr>
          <p:cNvSpPr>
            <a:spLocks noGrp="1"/>
          </p:cNvSpPr>
          <p:nvPr>
            <p:ph type="body" sz="half" idx="2"/>
          </p:nvPr>
        </p:nvSpPr>
        <p:spPr>
          <a:xfrm>
            <a:off x="688121" y="1523206"/>
            <a:ext cx="10460183" cy="3811588"/>
          </a:xfrm>
        </p:spPr>
        <p:txBody>
          <a:bodyPr>
            <a:normAutofit/>
          </a:bodyPr>
          <a:lstStyle/>
          <a:p>
            <a:pPr algn="ctr"/>
            <a:r>
              <a:rPr lang="en-GB" sz="2400" i="1" dirty="0"/>
              <a:t>The presentation is designed to provide ACTIVE members with an overview of their Annual Benefit Statement and Remediable Service Statement.</a:t>
            </a:r>
          </a:p>
          <a:p>
            <a:pPr algn="ctr"/>
            <a:endParaRPr lang="en-GB" sz="2400" i="1" dirty="0"/>
          </a:p>
          <a:p>
            <a:pPr algn="ctr"/>
            <a:r>
              <a:rPr lang="en-GB" sz="2400" i="1" dirty="0"/>
              <a:t>Additionally, the presentation will cover Contribution Adjustments.</a:t>
            </a:r>
          </a:p>
          <a:p>
            <a:pPr algn="ctr"/>
            <a:endParaRPr lang="en-GB" sz="2400" i="1" dirty="0"/>
          </a:p>
          <a:p>
            <a:pPr algn="ctr"/>
            <a:r>
              <a:rPr lang="en-GB" sz="2400" i="1" dirty="0"/>
              <a:t>As this is an overview, it will not be possible to answer queries specifically to a member personal circumstances or amounts.  However, time is set aside to ask questions and clarifications.</a:t>
            </a:r>
          </a:p>
        </p:txBody>
      </p:sp>
      <p:pic>
        <p:nvPicPr>
          <p:cNvPr id="5" name="Picture 4">
            <a:extLst>
              <a:ext uri="{FF2B5EF4-FFF2-40B4-BE49-F238E27FC236}">
                <a16:creationId xmlns:a16="http://schemas.microsoft.com/office/drawing/2014/main" id="{5086388D-5A70-8B49-68DC-4EE12EDAA846}"/>
              </a:ext>
            </a:extLst>
          </p:cNvPr>
          <p:cNvPicPr/>
          <p:nvPr/>
        </p:nvPicPr>
        <p:blipFill>
          <a:blip r:embed="rId2"/>
          <a:stretch>
            <a:fillRect/>
          </a:stretch>
        </p:blipFill>
        <p:spPr>
          <a:xfrm>
            <a:off x="609600" y="1"/>
            <a:ext cx="10972800" cy="449910"/>
          </a:xfrm>
          <a:prstGeom prst="rect">
            <a:avLst/>
          </a:prstGeom>
        </p:spPr>
      </p:pic>
      <p:pic>
        <p:nvPicPr>
          <p:cNvPr id="6" name="Picture 5">
            <a:extLst>
              <a:ext uri="{FF2B5EF4-FFF2-40B4-BE49-F238E27FC236}">
                <a16:creationId xmlns:a16="http://schemas.microsoft.com/office/drawing/2014/main" id="{9F116290-2522-831C-1FBA-BD40C869D6A2}"/>
              </a:ext>
            </a:extLst>
          </p:cNvPr>
          <p:cNvPicPr/>
          <p:nvPr/>
        </p:nvPicPr>
        <p:blipFill>
          <a:blip r:embed="rId3"/>
          <a:stretch>
            <a:fillRect/>
          </a:stretch>
        </p:blipFill>
        <p:spPr>
          <a:xfrm>
            <a:off x="611216" y="5808210"/>
            <a:ext cx="10972800" cy="1049790"/>
          </a:xfrm>
          <a:prstGeom prst="rect">
            <a:avLst/>
          </a:prstGeom>
        </p:spPr>
      </p:pic>
    </p:spTree>
    <p:extLst>
      <p:ext uri="{BB962C8B-B14F-4D97-AF65-F5344CB8AC3E}">
        <p14:creationId xmlns:p14="http://schemas.microsoft.com/office/powerpoint/2010/main" val="2339070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97908A8-D97F-8E94-B2F9-10D69DD15BBB}"/>
              </a:ext>
            </a:extLst>
          </p:cNvPr>
          <p:cNvGraphicFramePr>
            <a:graphicFrameLocks noGrp="1"/>
          </p:cNvGraphicFramePr>
          <p:nvPr>
            <p:extLst>
              <p:ext uri="{D42A27DB-BD31-4B8C-83A1-F6EECF244321}">
                <p14:modId xmlns:p14="http://schemas.microsoft.com/office/powerpoint/2010/main" val="1137845321"/>
              </p:ext>
            </p:extLst>
          </p:nvPr>
        </p:nvGraphicFramePr>
        <p:xfrm>
          <a:off x="1339962" y="207202"/>
          <a:ext cx="10574397" cy="6413115"/>
        </p:xfrm>
        <a:graphic>
          <a:graphicData uri="http://schemas.openxmlformats.org/drawingml/2006/table">
            <a:tbl>
              <a:tblPr/>
              <a:tblGrid>
                <a:gridCol w="995832">
                  <a:extLst>
                    <a:ext uri="{9D8B030D-6E8A-4147-A177-3AD203B41FA5}">
                      <a16:colId xmlns:a16="http://schemas.microsoft.com/office/drawing/2014/main" val="1707167398"/>
                    </a:ext>
                  </a:extLst>
                </a:gridCol>
                <a:gridCol w="2229563">
                  <a:extLst>
                    <a:ext uri="{9D8B030D-6E8A-4147-A177-3AD203B41FA5}">
                      <a16:colId xmlns:a16="http://schemas.microsoft.com/office/drawing/2014/main" val="2900288880"/>
                    </a:ext>
                  </a:extLst>
                </a:gridCol>
                <a:gridCol w="1796209">
                  <a:extLst>
                    <a:ext uri="{9D8B030D-6E8A-4147-A177-3AD203B41FA5}">
                      <a16:colId xmlns:a16="http://schemas.microsoft.com/office/drawing/2014/main" val="617448613"/>
                    </a:ext>
                  </a:extLst>
                </a:gridCol>
                <a:gridCol w="2995765">
                  <a:extLst>
                    <a:ext uri="{9D8B030D-6E8A-4147-A177-3AD203B41FA5}">
                      <a16:colId xmlns:a16="http://schemas.microsoft.com/office/drawing/2014/main" val="703722308"/>
                    </a:ext>
                  </a:extLst>
                </a:gridCol>
                <a:gridCol w="2557028">
                  <a:extLst>
                    <a:ext uri="{9D8B030D-6E8A-4147-A177-3AD203B41FA5}">
                      <a16:colId xmlns:a16="http://schemas.microsoft.com/office/drawing/2014/main" val="1861622965"/>
                    </a:ext>
                  </a:extLst>
                </a:gridCol>
              </a:tblGrid>
              <a:tr h="511606">
                <a:tc>
                  <a:txBody>
                    <a:bodyPr/>
                    <a:lstStyle/>
                    <a:p>
                      <a:pPr algn="ctr" fontAlgn="ctr"/>
                      <a:r>
                        <a:rPr lang="en-GB" sz="2300" b="1" i="0" u="none" strike="noStrike" dirty="0">
                          <a:solidFill>
                            <a:srgbClr val="FFFFFF"/>
                          </a:solidFill>
                          <a:effectLst/>
                          <a:latin typeface="Calibri" panose="020F0502020204030204" pitchFamily="34" charset="0"/>
                        </a:rPr>
                        <a:t>Age</a:t>
                      </a:r>
                      <a:endParaRPr lang="en-GB" sz="2300" b="0" i="0" u="none" strike="noStrike" dirty="0">
                        <a:effectLst/>
                        <a:latin typeface="Arial" panose="020B0604020202020204" pitchFamily="34" charset="0"/>
                      </a:endParaRP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2300" b="1" i="0" u="none" strike="noStrike" dirty="0">
                          <a:solidFill>
                            <a:srgbClr val="FFFFFF"/>
                          </a:solidFill>
                          <a:effectLst/>
                          <a:latin typeface="Calibri" panose="020F0502020204030204" pitchFamily="34" charset="0"/>
                        </a:rPr>
                        <a:t>NFPS2006 reduction factors from Active</a:t>
                      </a:r>
                      <a:endParaRPr lang="en-GB" sz="2300" b="0" i="0" u="none" strike="noStrike" dirty="0">
                        <a:effectLst/>
                        <a:latin typeface="Arial" panose="020B0604020202020204" pitchFamily="34" charset="0"/>
                      </a:endParaRP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ctr"/>
                      <a:r>
                        <a:rPr lang="en-GB" sz="2300" b="1" i="0" u="none" strike="noStrike" dirty="0">
                          <a:solidFill>
                            <a:srgbClr val="FFFFFF"/>
                          </a:solidFill>
                          <a:effectLst/>
                          <a:latin typeface="Calibri" panose="020F0502020204030204" pitchFamily="34" charset="0"/>
                        </a:rPr>
                        <a:t>NFPS2006 reduction factors from Deferred</a:t>
                      </a:r>
                      <a:endParaRPr lang="en-GB" sz="2300" b="0" i="0" u="none" strike="noStrike" dirty="0">
                        <a:effectLst/>
                        <a:latin typeface="Arial" panose="020B0604020202020204" pitchFamily="34" charset="0"/>
                      </a:endParaRP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ctr"/>
                      <a:r>
                        <a:rPr lang="en-GB" sz="2300" b="1" i="0" u="none" strike="noStrike">
                          <a:solidFill>
                            <a:srgbClr val="FFFFFF"/>
                          </a:solidFill>
                          <a:effectLst/>
                          <a:latin typeface="Calibri" panose="020F0502020204030204" pitchFamily="34" charset="0"/>
                        </a:rPr>
                        <a:t>FPS2015 reduction factors from ACTIVE</a:t>
                      </a:r>
                      <a:endParaRPr lang="en-GB" sz="2300" b="0" i="0" u="none" strike="noStrike">
                        <a:effectLst/>
                        <a:latin typeface="Arial" panose="020B0604020202020204" pitchFamily="34" charset="0"/>
                      </a:endParaRP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3C0C"/>
                    </a:solidFill>
                  </a:tcPr>
                </a:tc>
                <a:tc>
                  <a:txBody>
                    <a:bodyPr/>
                    <a:lstStyle/>
                    <a:p>
                      <a:pPr algn="ctr" fontAlgn="ctr"/>
                      <a:r>
                        <a:rPr lang="en-GB" sz="2300" b="1" i="0" u="none" strike="noStrike" dirty="0">
                          <a:solidFill>
                            <a:srgbClr val="FFFFFF"/>
                          </a:solidFill>
                          <a:effectLst/>
                          <a:latin typeface="Calibri" panose="020F0502020204030204" pitchFamily="34" charset="0"/>
                        </a:rPr>
                        <a:t>FPS2015 reductions from Deferred Status*</a:t>
                      </a:r>
                      <a:endParaRPr lang="en-GB" sz="2300" b="0" i="0" u="none" strike="noStrike" dirty="0">
                        <a:effectLst/>
                        <a:latin typeface="Arial" panose="020B0604020202020204" pitchFamily="34" charset="0"/>
                      </a:endParaRP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extLst>
                  <a:ext uri="{0D108BD9-81ED-4DB2-BD59-A6C34878D82A}">
                    <a16:rowId xmlns:a16="http://schemas.microsoft.com/office/drawing/2014/main" val="2882313338"/>
                  </a:ext>
                </a:extLst>
              </a:tr>
              <a:tr h="279184">
                <a:tc>
                  <a:txBody>
                    <a:bodyPr/>
                    <a:lstStyle/>
                    <a:p>
                      <a:pPr algn="ctr" fontAlgn="ctr"/>
                      <a:r>
                        <a:rPr lang="en-GB" sz="2300" b="0" i="0" u="none" strike="noStrike">
                          <a:solidFill>
                            <a:srgbClr val="000000"/>
                          </a:solidFill>
                          <a:effectLst/>
                          <a:latin typeface="Calibri" panose="020F0502020204030204" pitchFamily="34" charset="0"/>
                        </a:rPr>
                        <a:t>55</a:t>
                      </a:r>
                      <a:endParaRPr lang="en-GB" sz="2300" b="0" i="0" u="none" strike="noStrike">
                        <a:effectLst/>
                        <a:latin typeface="Arial" panose="020B0604020202020204" pitchFamily="34" charset="0"/>
                      </a:endParaRP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2300" b="0" i="0" u="none" strike="noStrike" dirty="0">
                          <a:solidFill>
                            <a:srgbClr val="000000"/>
                          </a:solidFill>
                          <a:effectLst/>
                          <a:latin typeface="Calibri" panose="020F0502020204030204" pitchFamily="34" charset="0"/>
                        </a:rPr>
                        <a:t>38.00%</a:t>
                      </a:r>
                      <a:endParaRPr lang="en-GB" sz="2300" b="0" i="0" u="none" strike="noStrike" dirty="0">
                        <a:effectLst/>
                        <a:latin typeface="Arial" panose="020B0604020202020204" pitchFamily="34" charset="0"/>
                      </a:endParaRP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2300" b="0" i="0" u="none" strike="noStrike" dirty="0">
                          <a:solidFill>
                            <a:srgbClr val="000000"/>
                          </a:solidFill>
                          <a:effectLst/>
                          <a:latin typeface="Calibri" panose="020F0502020204030204" pitchFamily="34" charset="0"/>
                        </a:rPr>
                        <a:t>38.00%</a:t>
                      </a:r>
                      <a:endParaRPr lang="en-GB" sz="2300" b="0" i="0" u="none" strike="noStrike" dirty="0">
                        <a:effectLst/>
                        <a:latin typeface="Arial" panose="020B0604020202020204" pitchFamily="34" charset="0"/>
                      </a:endParaRP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2300" b="0" i="0" u="none" strike="noStrike">
                          <a:solidFill>
                            <a:srgbClr val="000000"/>
                          </a:solidFill>
                          <a:effectLst/>
                          <a:latin typeface="Calibri" panose="020F0502020204030204" pitchFamily="34" charset="0"/>
                        </a:rPr>
                        <a:t>20.00%</a:t>
                      </a:r>
                      <a:endParaRPr lang="en-GB" sz="2300" b="0" i="0" u="none" strike="noStrike">
                        <a:effectLst/>
                        <a:latin typeface="Arial" panose="020B0604020202020204" pitchFamily="34" charset="0"/>
                      </a:endParaRP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2300" b="0" i="0" u="none" strike="noStrike">
                          <a:solidFill>
                            <a:srgbClr val="000000"/>
                          </a:solidFill>
                          <a:effectLst/>
                          <a:latin typeface="Calibri" panose="020F0502020204030204" pitchFamily="34" charset="0"/>
                        </a:rPr>
                        <a:t>46.80%</a:t>
                      </a:r>
                      <a:endParaRPr lang="en-GB" sz="2300" b="0" i="0" u="none" strike="noStrike">
                        <a:effectLst/>
                        <a:latin typeface="Arial" panose="020B0604020202020204" pitchFamily="34" charset="0"/>
                      </a:endParaRP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362236019"/>
                  </a:ext>
                </a:extLst>
              </a:tr>
              <a:tr h="279184">
                <a:tc>
                  <a:txBody>
                    <a:bodyPr/>
                    <a:lstStyle/>
                    <a:p>
                      <a:pPr algn="ctr" fontAlgn="ctr"/>
                      <a:r>
                        <a:rPr lang="en-GB" sz="2300" b="0" i="0" u="none" strike="noStrike">
                          <a:solidFill>
                            <a:srgbClr val="000000"/>
                          </a:solidFill>
                          <a:effectLst/>
                          <a:latin typeface="Calibri" panose="020F0502020204030204" pitchFamily="34" charset="0"/>
                        </a:rPr>
                        <a:t>56</a:t>
                      </a:r>
                      <a:endParaRPr lang="en-GB" sz="2300" b="0" i="0" u="none" strike="noStrike">
                        <a:effectLst/>
                        <a:latin typeface="Arial" panose="020B0604020202020204" pitchFamily="34" charset="0"/>
                      </a:endParaRP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2300" b="0" i="0" u="none" strike="noStrike" dirty="0">
                          <a:solidFill>
                            <a:srgbClr val="000000"/>
                          </a:solidFill>
                          <a:effectLst/>
                          <a:latin typeface="Calibri" panose="020F0502020204030204" pitchFamily="34" charset="0"/>
                        </a:rPr>
                        <a:t>35.40%</a:t>
                      </a:r>
                      <a:endParaRPr lang="en-GB" sz="2300" b="0" i="0" u="none" strike="noStrike" dirty="0">
                        <a:effectLst/>
                        <a:latin typeface="Arial" panose="020B0604020202020204" pitchFamily="34" charset="0"/>
                      </a:endParaRP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2300" b="0" i="0" u="none" strike="noStrike" dirty="0">
                          <a:solidFill>
                            <a:srgbClr val="000000"/>
                          </a:solidFill>
                          <a:effectLst/>
                          <a:latin typeface="Calibri" panose="020F0502020204030204" pitchFamily="34" charset="0"/>
                        </a:rPr>
                        <a:t>35.40%</a:t>
                      </a:r>
                      <a:endParaRPr lang="en-GB" sz="2300" b="0" i="0" u="none" strike="noStrike" dirty="0">
                        <a:effectLst/>
                        <a:latin typeface="Arial" panose="020B0604020202020204" pitchFamily="34" charset="0"/>
                      </a:endParaRP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2300" b="0" i="0" u="none" strike="noStrike">
                          <a:solidFill>
                            <a:srgbClr val="000000"/>
                          </a:solidFill>
                          <a:effectLst/>
                          <a:latin typeface="Calibri" panose="020F0502020204030204" pitchFamily="34" charset="0"/>
                        </a:rPr>
                        <a:t>16.60%</a:t>
                      </a:r>
                      <a:endParaRPr lang="en-GB" sz="2300" b="0" i="0" u="none" strike="noStrike">
                        <a:effectLst/>
                        <a:latin typeface="Arial" panose="020B0604020202020204" pitchFamily="34" charset="0"/>
                      </a:endParaRP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2300" b="0" i="0" u="none" strike="noStrike">
                          <a:solidFill>
                            <a:srgbClr val="000000"/>
                          </a:solidFill>
                          <a:effectLst/>
                          <a:latin typeface="Calibri" panose="020F0502020204030204" pitchFamily="34" charset="0"/>
                        </a:rPr>
                        <a:t>44.60%</a:t>
                      </a:r>
                      <a:endParaRPr lang="en-GB" sz="2300" b="0" i="0" u="none" strike="noStrike">
                        <a:effectLst/>
                        <a:latin typeface="Arial" panose="020B0604020202020204" pitchFamily="34" charset="0"/>
                      </a:endParaRP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639159248"/>
                  </a:ext>
                </a:extLst>
              </a:tr>
              <a:tr h="279184">
                <a:tc>
                  <a:txBody>
                    <a:bodyPr/>
                    <a:lstStyle/>
                    <a:p>
                      <a:pPr algn="ctr" fontAlgn="ctr"/>
                      <a:r>
                        <a:rPr lang="en-GB" sz="2300" b="0" i="0" u="none" strike="noStrike">
                          <a:solidFill>
                            <a:srgbClr val="000000"/>
                          </a:solidFill>
                          <a:effectLst/>
                          <a:latin typeface="Calibri" panose="020F0502020204030204" pitchFamily="34" charset="0"/>
                        </a:rPr>
                        <a:t>57</a:t>
                      </a:r>
                      <a:endParaRPr lang="en-GB" sz="2300" b="0" i="0" u="none" strike="noStrike">
                        <a:effectLst/>
                        <a:latin typeface="Arial" panose="020B0604020202020204" pitchFamily="34" charset="0"/>
                      </a:endParaRP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2300" b="0" i="0" u="none" strike="noStrike" dirty="0">
                          <a:solidFill>
                            <a:srgbClr val="000000"/>
                          </a:solidFill>
                          <a:effectLst/>
                          <a:latin typeface="Calibri" panose="020F0502020204030204" pitchFamily="34" charset="0"/>
                        </a:rPr>
                        <a:t>32.60%</a:t>
                      </a:r>
                      <a:endParaRPr lang="en-GB" sz="2300" b="0" i="0" u="none" strike="noStrike" dirty="0">
                        <a:effectLst/>
                        <a:latin typeface="Arial" panose="020B0604020202020204" pitchFamily="34" charset="0"/>
                      </a:endParaRP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2300" b="0" i="0" u="none" strike="noStrike" dirty="0">
                          <a:solidFill>
                            <a:srgbClr val="000000"/>
                          </a:solidFill>
                          <a:effectLst/>
                          <a:latin typeface="Calibri" panose="020F0502020204030204" pitchFamily="34" charset="0"/>
                        </a:rPr>
                        <a:t>32.60%</a:t>
                      </a:r>
                      <a:endParaRPr lang="en-GB" sz="2300" b="0" i="0" u="none" strike="noStrike" dirty="0">
                        <a:effectLst/>
                        <a:latin typeface="Arial" panose="020B0604020202020204" pitchFamily="34" charset="0"/>
                      </a:endParaRP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2300" b="0" i="0" u="none" strike="noStrike">
                          <a:solidFill>
                            <a:srgbClr val="000000"/>
                          </a:solidFill>
                          <a:effectLst/>
                          <a:latin typeface="Calibri" panose="020F0502020204030204" pitchFamily="34" charset="0"/>
                        </a:rPr>
                        <a:t>12.90%</a:t>
                      </a:r>
                      <a:endParaRPr lang="en-GB" sz="2300" b="0" i="0" u="none" strike="noStrike">
                        <a:effectLst/>
                        <a:latin typeface="Arial" panose="020B0604020202020204" pitchFamily="34" charset="0"/>
                      </a:endParaRP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2300" b="0" i="0" u="none" strike="noStrike">
                          <a:solidFill>
                            <a:srgbClr val="000000"/>
                          </a:solidFill>
                          <a:effectLst/>
                          <a:latin typeface="Calibri" panose="020F0502020204030204" pitchFamily="34" charset="0"/>
                        </a:rPr>
                        <a:t>42.30%</a:t>
                      </a:r>
                      <a:endParaRPr lang="en-GB" sz="2300" b="0" i="0" u="none" strike="noStrike">
                        <a:effectLst/>
                        <a:latin typeface="Arial" panose="020B0604020202020204" pitchFamily="34" charset="0"/>
                      </a:endParaRP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281437674"/>
                  </a:ext>
                </a:extLst>
              </a:tr>
              <a:tr h="279184">
                <a:tc>
                  <a:txBody>
                    <a:bodyPr/>
                    <a:lstStyle/>
                    <a:p>
                      <a:pPr algn="ctr" fontAlgn="ctr"/>
                      <a:r>
                        <a:rPr lang="en-GB" sz="2300" b="0" i="0" u="none" strike="noStrike">
                          <a:solidFill>
                            <a:srgbClr val="000000"/>
                          </a:solidFill>
                          <a:effectLst/>
                          <a:latin typeface="Calibri" panose="020F0502020204030204" pitchFamily="34" charset="0"/>
                        </a:rPr>
                        <a:t>58</a:t>
                      </a:r>
                      <a:endParaRPr lang="en-GB" sz="2300" b="0" i="0" u="none" strike="noStrike">
                        <a:effectLst/>
                        <a:latin typeface="Arial" panose="020B0604020202020204" pitchFamily="34" charset="0"/>
                      </a:endParaRP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2300" b="0" i="0" u="none" strike="noStrike">
                          <a:solidFill>
                            <a:srgbClr val="000000"/>
                          </a:solidFill>
                          <a:effectLst/>
                          <a:latin typeface="Calibri" panose="020F0502020204030204" pitchFamily="34" charset="0"/>
                        </a:rPr>
                        <a:t>29.50%</a:t>
                      </a:r>
                      <a:endParaRPr lang="en-GB" sz="2300" b="0" i="0" u="none" strike="noStrike">
                        <a:effectLst/>
                        <a:latin typeface="Arial" panose="020B0604020202020204" pitchFamily="34" charset="0"/>
                      </a:endParaRP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2300" b="0" i="0" u="none" strike="noStrike">
                          <a:solidFill>
                            <a:srgbClr val="000000"/>
                          </a:solidFill>
                          <a:effectLst/>
                          <a:latin typeface="Calibri" panose="020F0502020204030204" pitchFamily="34" charset="0"/>
                        </a:rPr>
                        <a:t>29.50%</a:t>
                      </a:r>
                      <a:endParaRPr lang="en-GB" sz="2300" b="0" i="0" u="none" strike="noStrike">
                        <a:effectLst/>
                        <a:latin typeface="Arial" panose="020B0604020202020204" pitchFamily="34" charset="0"/>
                      </a:endParaRP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2300" b="0" i="0" u="none" strike="noStrike">
                          <a:solidFill>
                            <a:srgbClr val="000000"/>
                          </a:solidFill>
                          <a:effectLst/>
                          <a:latin typeface="Calibri" panose="020F0502020204030204" pitchFamily="34" charset="0"/>
                        </a:rPr>
                        <a:t>8.90%</a:t>
                      </a:r>
                      <a:endParaRPr lang="en-GB" sz="2300" b="0" i="0" u="none" strike="noStrike">
                        <a:effectLst/>
                        <a:latin typeface="Arial" panose="020B0604020202020204" pitchFamily="34" charset="0"/>
                      </a:endParaRP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2300" b="0" i="0" u="none" strike="noStrike">
                          <a:solidFill>
                            <a:srgbClr val="000000"/>
                          </a:solidFill>
                          <a:effectLst/>
                          <a:latin typeface="Calibri" panose="020F0502020204030204" pitchFamily="34" charset="0"/>
                        </a:rPr>
                        <a:t>39.80%</a:t>
                      </a:r>
                      <a:endParaRPr lang="en-GB" sz="2300" b="0" i="0" u="none" strike="noStrike">
                        <a:effectLst/>
                        <a:latin typeface="Arial" panose="020B0604020202020204" pitchFamily="34" charset="0"/>
                      </a:endParaRP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553740106"/>
                  </a:ext>
                </a:extLst>
              </a:tr>
              <a:tr h="279184">
                <a:tc>
                  <a:txBody>
                    <a:bodyPr/>
                    <a:lstStyle/>
                    <a:p>
                      <a:pPr algn="ctr" fontAlgn="ctr"/>
                      <a:r>
                        <a:rPr lang="en-GB" sz="2300" b="0" i="0" u="none" strike="noStrike">
                          <a:solidFill>
                            <a:srgbClr val="000000"/>
                          </a:solidFill>
                          <a:effectLst/>
                          <a:latin typeface="Calibri" panose="020F0502020204030204" pitchFamily="34" charset="0"/>
                        </a:rPr>
                        <a:t>59</a:t>
                      </a:r>
                      <a:endParaRPr lang="en-GB" sz="2300" b="0" i="0" u="none" strike="noStrike">
                        <a:effectLst/>
                        <a:latin typeface="Arial" panose="020B0604020202020204" pitchFamily="34" charset="0"/>
                      </a:endParaRP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2300" b="0" i="0" u="none" strike="noStrike" dirty="0">
                          <a:solidFill>
                            <a:srgbClr val="000000"/>
                          </a:solidFill>
                          <a:effectLst/>
                          <a:latin typeface="Calibri" panose="020F0502020204030204" pitchFamily="34" charset="0"/>
                        </a:rPr>
                        <a:t>26.30%</a:t>
                      </a:r>
                      <a:endParaRPr lang="en-GB" sz="2300" b="0" i="0" u="none" strike="noStrike" dirty="0">
                        <a:effectLst/>
                        <a:latin typeface="Arial" panose="020B0604020202020204" pitchFamily="34" charset="0"/>
                      </a:endParaRP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2300" b="0" i="0" u="none" strike="noStrike" dirty="0">
                          <a:solidFill>
                            <a:srgbClr val="000000"/>
                          </a:solidFill>
                          <a:effectLst/>
                          <a:latin typeface="Calibri" panose="020F0502020204030204" pitchFamily="34" charset="0"/>
                        </a:rPr>
                        <a:t>26.30%</a:t>
                      </a:r>
                      <a:endParaRPr lang="en-GB" sz="2300" b="0" i="0" u="none" strike="noStrike" dirty="0">
                        <a:effectLst/>
                        <a:latin typeface="Arial" panose="020B0604020202020204" pitchFamily="34" charset="0"/>
                      </a:endParaRP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2300" b="0" i="0" u="none" strike="noStrike">
                          <a:solidFill>
                            <a:srgbClr val="000000"/>
                          </a:solidFill>
                          <a:effectLst/>
                          <a:latin typeface="Calibri" panose="020F0502020204030204" pitchFamily="34" charset="0"/>
                        </a:rPr>
                        <a:t>4.60%</a:t>
                      </a:r>
                      <a:endParaRPr lang="en-GB" sz="2300" b="0" i="0" u="none" strike="noStrike">
                        <a:effectLst/>
                        <a:latin typeface="Arial" panose="020B0604020202020204" pitchFamily="34" charset="0"/>
                      </a:endParaRP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2300" b="0" i="0" u="none" strike="noStrike">
                          <a:solidFill>
                            <a:srgbClr val="000000"/>
                          </a:solidFill>
                          <a:effectLst/>
                          <a:latin typeface="Calibri" panose="020F0502020204030204" pitchFamily="34" charset="0"/>
                        </a:rPr>
                        <a:t>37.10%</a:t>
                      </a:r>
                      <a:endParaRPr lang="en-GB" sz="2300" b="0" i="0" u="none" strike="noStrike">
                        <a:effectLst/>
                        <a:latin typeface="Arial" panose="020B0604020202020204" pitchFamily="34" charset="0"/>
                      </a:endParaRP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435588689"/>
                  </a:ext>
                </a:extLst>
              </a:tr>
              <a:tr h="279184">
                <a:tc>
                  <a:txBody>
                    <a:bodyPr/>
                    <a:lstStyle/>
                    <a:p>
                      <a:pPr algn="ctr" fontAlgn="ctr"/>
                      <a:r>
                        <a:rPr lang="en-GB" sz="2300" b="0" i="0" u="none" strike="noStrike">
                          <a:solidFill>
                            <a:srgbClr val="000000"/>
                          </a:solidFill>
                          <a:effectLst/>
                          <a:latin typeface="Calibri" panose="020F0502020204030204" pitchFamily="34" charset="0"/>
                        </a:rPr>
                        <a:t>60</a:t>
                      </a:r>
                      <a:endParaRPr lang="en-GB" sz="2300" b="0" i="0" u="none" strike="noStrike">
                        <a:effectLst/>
                        <a:latin typeface="Arial" panose="020B0604020202020204" pitchFamily="34" charset="0"/>
                      </a:endParaRP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2300" b="0" i="0" u="none" strike="noStrike" dirty="0">
                          <a:solidFill>
                            <a:srgbClr val="000000"/>
                          </a:solidFill>
                          <a:effectLst/>
                          <a:latin typeface="Calibri" panose="020F0502020204030204" pitchFamily="34" charset="0"/>
                        </a:rPr>
                        <a:t>Paid in Full</a:t>
                      </a:r>
                      <a:endParaRPr lang="en-GB" sz="2300" b="0" i="0" u="none" strike="noStrike" dirty="0">
                        <a:effectLst/>
                        <a:latin typeface="Arial" panose="020B0604020202020204" pitchFamily="34" charset="0"/>
                      </a:endParaRP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2300" b="0" i="0" u="none" strike="noStrike" dirty="0">
                          <a:solidFill>
                            <a:srgbClr val="000000"/>
                          </a:solidFill>
                          <a:effectLst/>
                          <a:latin typeface="Calibri" panose="020F0502020204030204" pitchFamily="34" charset="0"/>
                        </a:rPr>
                        <a:t>22.80%</a:t>
                      </a:r>
                      <a:endParaRPr lang="en-GB" sz="2300" b="0" i="0" u="none" strike="noStrike" dirty="0">
                        <a:effectLst/>
                        <a:latin typeface="Arial" panose="020B0604020202020204" pitchFamily="34" charset="0"/>
                      </a:endParaRP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2300" b="0" i="0" u="none" strike="noStrike">
                          <a:solidFill>
                            <a:srgbClr val="000000"/>
                          </a:solidFill>
                          <a:effectLst/>
                          <a:latin typeface="Calibri" panose="020F0502020204030204" pitchFamily="34" charset="0"/>
                        </a:rPr>
                        <a:t>Paid in Full</a:t>
                      </a:r>
                      <a:endParaRPr lang="en-GB" sz="2300" b="0" i="0" u="none" strike="noStrike">
                        <a:effectLst/>
                        <a:latin typeface="Arial" panose="020B0604020202020204" pitchFamily="34" charset="0"/>
                      </a:endParaRP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2300" b="0" i="0" u="none" strike="noStrike">
                          <a:solidFill>
                            <a:srgbClr val="000000"/>
                          </a:solidFill>
                          <a:effectLst/>
                          <a:latin typeface="Calibri" panose="020F0502020204030204" pitchFamily="34" charset="0"/>
                        </a:rPr>
                        <a:t>34.20%</a:t>
                      </a:r>
                      <a:endParaRPr lang="en-GB" sz="2300" b="0" i="0" u="none" strike="noStrike">
                        <a:effectLst/>
                        <a:latin typeface="Arial" panose="020B0604020202020204" pitchFamily="34" charset="0"/>
                      </a:endParaRP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770859335"/>
                  </a:ext>
                </a:extLst>
              </a:tr>
              <a:tr h="279184">
                <a:tc>
                  <a:txBody>
                    <a:bodyPr/>
                    <a:lstStyle/>
                    <a:p>
                      <a:pPr algn="ctr" fontAlgn="ctr"/>
                      <a:r>
                        <a:rPr lang="en-GB" sz="2300" b="0" i="0" u="none" strike="noStrike">
                          <a:solidFill>
                            <a:srgbClr val="000000"/>
                          </a:solidFill>
                          <a:effectLst/>
                          <a:latin typeface="Calibri" panose="020F0502020204030204" pitchFamily="34" charset="0"/>
                        </a:rPr>
                        <a:t>61</a:t>
                      </a:r>
                      <a:endParaRPr lang="en-GB" sz="2300" b="0" i="0" u="none" strike="noStrike">
                        <a:effectLst/>
                        <a:latin typeface="Arial" panose="020B0604020202020204" pitchFamily="34" charset="0"/>
                      </a:endParaRP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GB" sz="2300" b="0" i="0" u="none" strike="noStrike" dirty="0">
                        <a:effectLst/>
                        <a:latin typeface="Arial" panose="020B0604020202020204" pitchFamily="34" charset="0"/>
                      </a:endParaRP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2300" b="0" i="0" u="none" strike="noStrike" dirty="0">
                          <a:solidFill>
                            <a:srgbClr val="000000"/>
                          </a:solidFill>
                          <a:effectLst/>
                          <a:latin typeface="Calibri" panose="020F0502020204030204" pitchFamily="34" charset="0"/>
                        </a:rPr>
                        <a:t>18.90%</a:t>
                      </a:r>
                      <a:endParaRPr lang="en-GB" sz="2300" b="0" i="0" u="none" strike="noStrike" dirty="0">
                        <a:effectLst/>
                        <a:latin typeface="Arial" panose="020B0604020202020204" pitchFamily="34" charset="0"/>
                      </a:endParaRP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2300" b="0" i="0" u="none" strike="noStrike">
                          <a:solidFill>
                            <a:srgbClr val="000000"/>
                          </a:solidFill>
                          <a:effectLst/>
                          <a:latin typeface="Calibri" panose="020F0502020204030204" pitchFamily="34" charset="0"/>
                        </a:rPr>
                        <a:t> </a:t>
                      </a:r>
                      <a:endParaRPr lang="en-GB" sz="2300" b="0" i="0" u="none" strike="noStrike">
                        <a:effectLst/>
                        <a:latin typeface="Arial" panose="020B0604020202020204" pitchFamily="34" charset="0"/>
                      </a:endParaRP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2300" b="0" i="0" u="none" strike="noStrike">
                          <a:solidFill>
                            <a:srgbClr val="000000"/>
                          </a:solidFill>
                          <a:effectLst/>
                          <a:latin typeface="Calibri" panose="020F0502020204030204" pitchFamily="34" charset="0"/>
                        </a:rPr>
                        <a:t>31.10%</a:t>
                      </a:r>
                      <a:endParaRPr lang="en-GB" sz="2300" b="0" i="0" u="none" strike="noStrike">
                        <a:effectLst/>
                        <a:latin typeface="Arial" panose="020B0604020202020204" pitchFamily="34" charset="0"/>
                      </a:endParaRP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950857063"/>
                  </a:ext>
                </a:extLst>
              </a:tr>
              <a:tr h="279184">
                <a:tc>
                  <a:txBody>
                    <a:bodyPr/>
                    <a:lstStyle/>
                    <a:p>
                      <a:pPr algn="ctr" fontAlgn="ctr"/>
                      <a:r>
                        <a:rPr lang="en-GB" sz="2300" b="0" i="0" u="none" strike="noStrike">
                          <a:solidFill>
                            <a:srgbClr val="000000"/>
                          </a:solidFill>
                          <a:effectLst/>
                          <a:latin typeface="Calibri" panose="020F0502020204030204" pitchFamily="34" charset="0"/>
                        </a:rPr>
                        <a:t>62</a:t>
                      </a:r>
                      <a:endParaRPr lang="en-GB" sz="2300" b="0" i="0" u="none" strike="noStrike">
                        <a:effectLst/>
                        <a:latin typeface="Arial" panose="020B0604020202020204" pitchFamily="34" charset="0"/>
                      </a:endParaRP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GB" sz="2300" b="0" i="0" u="none" strike="noStrike" dirty="0">
                        <a:effectLst/>
                        <a:latin typeface="Arial" panose="020B0604020202020204" pitchFamily="34" charset="0"/>
                      </a:endParaRP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2300" b="0" i="0" u="none" strike="noStrike" dirty="0">
                          <a:solidFill>
                            <a:srgbClr val="000000"/>
                          </a:solidFill>
                          <a:effectLst/>
                          <a:latin typeface="Calibri" panose="020F0502020204030204" pitchFamily="34" charset="0"/>
                        </a:rPr>
                        <a:t>14.80%</a:t>
                      </a:r>
                      <a:endParaRPr lang="en-GB" sz="2300" b="0" i="0" u="none" strike="noStrike" dirty="0">
                        <a:effectLst/>
                        <a:latin typeface="Arial" panose="020B0604020202020204" pitchFamily="34" charset="0"/>
                      </a:endParaRP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2300" b="0" i="0" u="none" strike="noStrike">
                          <a:solidFill>
                            <a:srgbClr val="000000"/>
                          </a:solidFill>
                          <a:effectLst/>
                          <a:latin typeface="Calibri" panose="020F0502020204030204" pitchFamily="34" charset="0"/>
                        </a:rPr>
                        <a:t> </a:t>
                      </a:r>
                      <a:endParaRPr lang="en-GB" sz="2300" b="0" i="0" u="none" strike="noStrike">
                        <a:effectLst/>
                        <a:latin typeface="Arial" panose="020B0604020202020204" pitchFamily="34" charset="0"/>
                      </a:endParaRP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2300" b="0" i="0" u="none" strike="noStrike">
                          <a:solidFill>
                            <a:srgbClr val="000000"/>
                          </a:solidFill>
                          <a:effectLst/>
                          <a:latin typeface="Calibri" panose="020F0502020204030204" pitchFamily="34" charset="0"/>
                        </a:rPr>
                        <a:t>27.80%</a:t>
                      </a:r>
                      <a:endParaRPr lang="en-GB" sz="2300" b="0" i="0" u="none" strike="noStrike">
                        <a:effectLst/>
                        <a:latin typeface="Arial" panose="020B0604020202020204" pitchFamily="34" charset="0"/>
                      </a:endParaRP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158765398"/>
                  </a:ext>
                </a:extLst>
              </a:tr>
              <a:tr h="279184">
                <a:tc>
                  <a:txBody>
                    <a:bodyPr/>
                    <a:lstStyle/>
                    <a:p>
                      <a:pPr algn="ctr" fontAlgn="ctr"/>
                      <a:r>
                        <a:rPr lang="en-GB" sz="2300" b="0" i="0" u="none" strike="noStrike">
                          <a:solidFill>
                            <a:srgbClr val="000000"/>
                          </a:solidFill>
                          <a:effectLst/>
                          <a:latin typeface="Calibri" panose="020F0502020204030204" pitchFamily="34" charset="0"/>
                        </a:rPr>
                        <a:t>63</a:t>
                      </a:r>
                      <a:endParaRPr lang="en-GB" sz="2300" b="0" i="0" u="none" strike="noStrike">
                        <a:effectLst/>
                        <a:latin typeface="Arial" panose="020B0604020202020204" pitchFamily="34" charset="0"/>
                      </a:endParaRP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GB" sz="2300" b="0" i="0" u="none" strike="noStrike" dirty="0">
                        <a:effectLst/>
                        <a:latin typeface="Arial" panose="020B0604020202020204" pitchFamily="34" charset="0"/>
                      </a:endParaRP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2300" b="0" i="0" u="none" strike="noStrike" dirty="0">
                          <a:solidFill>
                            <a:srgbClr val="000000"/>
                          </a:solidFill>
                          <a:effectLst/>
                          <a:latin typeface="Calibri" panose="020F0502020204030204" pitchFamily="34" charset="0"/>
                        </a:rPr>
                        <a:t>10.30%</a:t>
                      </a:r>
                      <a:endParaRPr lang="en-GB" sz="2300" b="0" i="0" u="none" strike="noStrike" dirty="0">
                        <a:effectLst/>
                        <a:latin typeface="Arial" panose="020B0604020202020204" pitchFamily="34" charset="0"/>
                      </a:endParaRP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2300" b="0" i="0" u="none" strike="noStrike">
                          <a:solidFill>
                            <a:srgbClr val="000000"/>
                          </a:solidFill>
                          <a:effectLst/>
                          <a:latin typeface="Calibri" panose="020F0502020204030204" pitchFamily="34" charset="0"/>
                        </a:rPr>
                        <a:t> </a:t>
                      </a:r>
                      <a:endParaRPr lang="en-GB" sz="2300" b="0" i="0" u="none" strike="noStrike">
                        <a:effectLst/>
                        <a:latin typeface="Arial" panose="020B0604020202020204" pitchFamily="34" charset="0"/>
                      </a:endParaRP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2300" b="0" i="0" u="none" strike="noStrike">
                          <a:solidFill>
                            <a:srgbClr val="000000"/>
                          </a:solidFill>
                          <a:effectLst/>
                          <a:latin typeface="Calibri" panose="020F0502020204030204" pitchFamily="34" charset="0"/>
                        </a:rPr>
                        <a:t>24.10%</a:t>
                      </a:r>
                      <a:endParaRPr lang="en-GB" sz="2300" b="0" i="0" u="none" strike="noStrike">
                        <a:effectLst/>
                        <a:latin typeface="Arial" panose="020B0604020202020204" pitchFamily="34" charset="0"/>
                      </a:endParaRP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907826264"/>
                  </a:ext>
                </a:extLst>
              </a:tr>
              <a:tr h="279184">
                <a:tc>
                  <a:txBody>
                    <a:bodyPr/>
                    <a:lstStyle/>
                    <a:p>
                      <a:pPr algn="ctr" fontAlgn="ctr"/>
                      <a:r>
                        <a:rPr lang="en-GB" sz="2300" b="0" i="0" u="none" strike="noStrike">
                          <a:solidFill>
                            <a:srgbClr val="000000"/>
                          </a:solidFill>
                          <a:effectLst/>
                          <a:latin typeface="Calibri" panose="020F0502020204030204" pitchFamily="34" charset="0"/>
                        </a:rPr>
                        <a:t>64</a:t>
                      </a:r>
                      <a:endParaRPr lang="en-GB" sz="2300" b="0" i="0" u="none" strike="noStrike">
                        <a:effectLst/>
                        <a:latin typeface="Arial" panose="020B0604020202020204" pitchFamily="34" charset="0"/>
                      </a:endParaRP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GB" sz="2300" b="0" i="0" u="none" strike="noStrike" dirty="0">
                        <a:effectLst/>
                        <a:latin typeface="Arial" panose="020B0604020202020204" pitchFamily="34" charset="0"/>
                      </a:endParaRP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2300" b="0" i="0" u="none" strike="noStrike" dirty="0">
                          <a:solidFill>
                            <a:srgbClr val="000000"/>
                          </a:solidFill>
                          <a:effectLst/>
                          <a:latin typeface="Calibri" panose="020F0502020204030204" pitchFamily="34" charset="0"/>
                        </a:rPr>
                        <a:t>5.40%</a:t>
                      </a:r>
                      <a:endParaRPr lang="en-GB" sz="2300" b="0" i="0" u="none" strike="noStrike" dirty="0">
                        <a:effectLst/>
                        <a:latin typeface="Arial" panose="020B0604020202020204" pitchFamily="34" charset="0"/>
                      </a:endParaRP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2300" b="0" i="0" u="none" strike="noStrike">
                          <a:solidFill>
                            <a:srgbClr val="000000"/>
                          </a:solidFill>
                          <a:effectLst/>
                          <a:latin typeface="Calibri" panose="020F0502020204030204" pitchFamily="34" charset="0"/>
                        </a:rPr>
                        <a:t> </a:t>
                      </a:r>
                      <a:endParaRPr lang="en-GB" sz="2300" b="0" i="0" u="none" strike="noStrike">
                        <a:effectLst/>
                        <a:latin typeface="Arial" panose="020B0604020202020204" pitchFamily="34" charset="0"/>
                      </a:endParaRP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2300" b="0" i="0" u="none" strike="noStrike">
                          <a:solidFill>
                            <a:srgbClr val="000000"/>
                          </a:solidFill>
                          <a:effectLst/>
                          <a:latin typeface="Calibri" panose="020F0502020204030204" pitchFamily="34" charset="0"/>
                        </a:rPr>
                        <a:t>20.10%</a:t>
                      </a:r>
                      <a:endParaRPr lang="en-GB" sz="2300" b="0" i="0" u="none" strike="noStrike">
                        <a:effectLst/>
                        <a:latin typeface="Arial" panose="020B0604020202020204" pitchFamily="34" charset="0"/>
                      </a:endParaRP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830801651"/>
                  </a:ext>
                </a:extLst>
              </a:tr>
              <a:tr h="279184">
                <a:tc>
                  <a:txBody>
                    <a:bodyPr/>
                    <a:lstStyle/>
                    <a:p>
                      <a:pPr algn="ctr" fontAlgn="ctr"/>
                      <a:r>
                        <a:rPr lang="en-GB" sz="2300" b="0" i="0" u="none" strike="noStrike">
                          <a:solidFill>
                            <a:srgbClr val="000000"/>
                          </a:solidFill>
                          <a:effectLst/>
                          <a:latin typeface="Calibri" panose="020F0502020204030204" pitchFamily="34" charset="0"/>
                        </a:rPr>
                        <a:t>65</a:t>
                      </a:r>
                      <a:endParaRPr lang="en-GB" sz="2300" b="0" i="0" u="none" strike="noStrike">
                        <a:effectLst/>
                        <a:latin typeface="Arial" panose="020B0604020202020204" pitchFamily="34" charset="0"/>
                      </a:endParaRP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GB" sz="2300" b="0" i="0" u="none" strike="noStrike" dirty="0">
                        <a:effectLst/>
                        <a:latin typeface="Arial" panose="020B0604020202020204" pitchFamily="34" charset="0"/>
                      </a:endParaRP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2300" b="0" i="0" u="none" strike="noStrike" dirty="0">
                          <a:solidFill>
                            <a:srgbClr val="000000"/>
                          </a:solidFill>
                          <a:effectLst/>
                          <a:latin typeface="Calibri" panose="020F0502020204030204" pitchFamily="34" charset="0"/>
                        </a:rPr>
                        <a:t>Paid in Full</a:t>
                      </a:r>
                      <a:endParaRPr lang="en-GB" sz="2300" b="0" i="0" u="none" strike="noStrike" dirty="0">
                        <a:effectLst/>
                        <a:latin typeface="Arial" panose="020B0604020202020204" pitchFamily="34" charset="0"/>
                      </a:endParaRP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2300" b="0" i="0" u="none" strike="noStrike">
                          <a:solidFill>
                            <a:srgbClr val="000000"/>
                          </a:solidFill>
                          <a:effectLst/>
                          <a:latin typeface="Calibri" panose="020F0502020204030204" pitchFamily="34" charset="0"/>
                        </a:rPr>
                        <a:t> </a:t>
                      </a:r>
                      <a:endParaRPr lang="en-GB" sz="2300" b="0" i="0" u="none" strike="noStrike">
                        <a:effectLst/>
                        <a:latin typeface="Arial" panose="020B0604020202020204" pitchFamily="34" charset="0"/>
                      </a:endParaRP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2300" b="0" i="0" u="none" strike="noStrike">
                          <a:solidFill>
                            <a:srgbClr val="000000"/>
                          </a:solidFill>
                          <a:effectLst/>
                          <a:latin typeface="Calibri" panose="020F0502020204030204" pitchFamily="34" charset="0"/>
                        </a:rPr>
                        <a:t>15.80%</a:t>
                      </a:r>
                      <a:endParaRPr lang="en-GB" sz="2300" b="0" i="0" u="none" strike="noStrike">
                        <a:effectLst/>
                        <a:latin typeface="Arial" panose="020B0604020202020204" pitchFamily="34" charset="0"/>
                      </a:endParaRP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165919070"/>
                  </a:ext>
                </a:extLst>
              </a:tr>
              <a:tr h="279184">
                <a:tc>
                  <a:txBody>
                    <a:bodyPr/>
                    <a:lstStyle/>
                    <a:p>
                      <a:pPr algn="ctr" fontAlgn="ctr"/>
                      <a:r>
                        <a:rPr lang="en-GB" sz="2300" b="0" i="0" u="none" strike="noStrike">
                          <a:solidFill>
                            <a:srgbClr val="000000"/>
                          </a:solidFill>
                          <a:effectLst/>
                          <a:latin typeface="Calibri" panose="020F0502020204030204" pitchFamily="34" charset="0"/>
                        </a:rPr>
                        <a:t>66</a:t>
                      </a:r>
                      <a:endParaRPr lang="en-GB" sz="2300" b="0" i="0" u="none" strike="noStrike">
                        <a:effectLst/>
                        <a:latin typeface="Arial" panose="020B0604020202020204" pitchFamily="34" charset="0"/>
                      </a:endParaRP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2300" b="0" i="0" u="none" strike="noStrike" dirty="0">
                          <a:solidFill>
                            <a:srgbClr val="000000"/>
                          </a:solidFill>
                          <a:effectLst/>
                          <a:latin typeface="Calibri" panose="020F0502020204030204" pitchFamily="34" charset="0"/>
                        </a:rPr>
                        <a:t> </a:t>
                      </a:r>
                      <a:endParaRPr lang="en-GB" sz="2300" b="0" i="0" u="none" strike="noStrike" dirty="0">
                        <a:effectLst/>
                        <a:latin typeface="Arial" panose="020B0604020202020204" pitchFamily="34" charset="0"/>
                      </a:endParaRP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endParaRPr lang="en-GB" sz="2300" b="0" i="0" u="none" strike="noStrike" dirty="0">
                        <a:effectLst/>
                        <a:latin typeface="Arial" panose="020B0604020202020204" pitchFamily="34" charset="0"/>
                      </a:endParaRP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2300" b="0" i="0" u="none" strike="noStrike">
                          <a:solidFill>
                            <a:srgbClr val="000000"/>
                          </a:solidFill>
                          <a:effectLst/>
                          <a:latin typeface="Calibri" panose="020F0502020204030204" pitchFamily="34" charset="0"/>
                        </a:rPr>
                        <a:t> </a:t>
                      </a:r>
                      <a:endParaRPr lang="en-GB" sz="2300" b="0" i="0" u="none" strike="noStrike">
                        <a:effectLst/>
                        <a:latin typeface="Arial" panose="020B0604020202020204" pitchFamily="34" charset="0"/>
                      </a:endParaRP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2300" b="0" i="0" u="none" strike="noStrike">
                          <a:solidFill>
                            <a:srgbClr val="000000"/>
                          </a:solidFill>
                          <a:effectLst/>
                          <a:latin typeface="Calibri" panose="020F0502020204030204" pitchFamily="34" charset="0"/>
                        </a:rPr>
                        <a:t>11.00%</a:t>
                      </a:r>
                      <a:endParaRPr lang="en-GB" sz="2300" b="0" i="0" u="none" strike="noStrike">
                        <a:effectLst/>
                        <a:latin typeface="Arial" panose="020B0604020202020204" pitchFamily="34" charset="0"/>
                      </a:endParaRP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4186991646"/>
                  </a:ext>
                </a:extLst>
              </a:tr>
              <a:tr h="279184">
                <a:tc>
                  <a:txBody>
                    <a:bodyPr/>
                    <a:lstStyle/>
                    <a:p>
                      <a:pPr algn="ctr" fontAlgn="ctr"/>
                      <a:r>
                        <a:rPr lang="en-GB" sz="2300" b="0" i="0" u="none" strike="noStrike">
                          <a:solidFill>
                            <a:srgbClr val="000000"/>
                          </a:solidFill>
                          <a:effectLst/>
                          <a:latin typeface="Calibri" panose="020F0502020204030204" pitchFamily="34" charset="0"/>
                        </a:rPr>
                        <a:t>67</a:t>
                      </a:r>
                      <a:endParaRPr lang="en-GB" sz="2300" b="0" i="0" u="none" strike="noStrike">
                        <a:effectLst/>
                        <a:latin typeface="Arial" panose="020B0604020202020204" pitchFamily="34" charset="0"/>
                      </a:endParaRP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2300" b="0" i="0" u="none" strike="noStrike" dirty="0">
                          <a:solidFill>
                            <a:srgbClr val="000000"/>
                          </a:solidFill>
                          <a:effectLst/>
                          <a:latin typeface="Calibri" panose="020F0502020204030204" pitchFamily="34" charset="0"/>
                        </a:rPr>
                        <a:t> </a:t>
                      </a:r>
                      <a:endParaRPr lang="en-GB" sz="2300" b="0" i="0" u="none" strike="noStrike" dirty="0">
                        <a:effectLst/>
                        <a:latin typeface="Arial" panose="020B0604020202020204" pitchFamily="34" charset="0"/>
                      </a:endParaRP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endParaRPr lang="en-GB" sz="2300" b="0" i="0" u="none" strike="noStrike" dirty="0">
                        <a:effectLst/>
                        <a:latin typeface="Arial" panose="020B0604020202020204" pitchFamily="34" charset="0"/>
                      </a:endParaRP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2300" b="0" i="0" u="none" strike="noStrike">
                          <a:solidFill>
                            <a:srgbClr val="000000"/>
                          </a:solidFill>
                          <a:effectLst/>
                          <a:latin typeface="Calibri" panose="020F0502020204030204" pitchFamily="34" charset="0"/>
                        </a:rPr>
                        <a:t> </a:t>
                      </a:r>
                      <a:endParaRPr lang="en-GB" sz="2300" b="0" i="0" u="none" strike="noStrike">
                        <a:effectLst/>
                        <a:latin typeface="Arial" panose="020B0604020202020204" pitchFamily="34" charset="0"/>
                      </a:endParaRP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2300" b="0" i="0" u="none" strike="noStrike">
                          <a:solidFill>
                            <a:srgbClr val="000000"/>
                          </a:solidFill>
                          <a:effectLst/>
                          <a:latin typeface="Calibri" panose="020F0502020204030204" pitchFamily="34" charset="0"/>
                        </a:rPr>
                        <a:t>5.80%</a:t>
                      </a:r>
                      <a:endParaRPr lang="en-GB" sz="2300" b="0" i="0" u="none" strike="noStrike">
                        <a:effectLst/>
                        <a:latin typeface="Arial" panose="020B0604020202020204" pitchFamily="34" charset="0"/>
                      </a:endParaRP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27857375"/>
                  </a:ext>
                </a:extLst>
              </a:tr>
              <a:tr h="279184">
                <a:tc>
                  <a:txBody>
                    <a:bodyPr/>
                    <a:lstStyle/>
                    <a:p>
                      <a:pPr algn="ctr" fontAlgn="ctr"/>
                      <a:r>
                        <a:rPr lang="en-GB" sz="2300" b="0" i="0" u="none" strike="noStrike">
                          <a:solidFill>
                            <a:srgbClr val="000000"/>
                          </a:solidFill>
                          <a:effectLst/>
                          <a:latin typeface="Calibri" panose="020F0502020204030204" pitchFamily="34" charset="0"/>
                        </a:rPr>
                        <a:t>68</a:t>
                      </a:r>
                      <a:endParaRPr lang="en-GB" sz="2300" b="0" i="0" u="none" strike="noStrike">
                        <a:effectLst/>
                        <a:latin typeface="Arial" panose="020B0604020202020204" pitchFamily="34" charset="0"/>
                      </a:endParaRP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2300" b="0" i="0" u="none" strike="noStrike" dirty="0">
                          <a:solidFill>
                            <a:srgbClr val="000000"/>
                          </a:solidFill>
                          <a:effectLst/>
                          <a:latin typeface="Calibri" panose="020F0502020204030204" pitchFamily="34" charset="0"/>
                        </a:rPr>
                        <a:t> </a:t>
                      </a:r>
                      <a:endParaRPr lang="en-GB" sz="2300" b="0" i="0" u="none" strike="noStrike" dirty="0">
                        <a:effectLst/>
                        <a:latin typeface="Arial" panose="020B0604020202020204" pitchFamily="34" charset="0"/>
                      </a:endParaRP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endParaRPr lang="en-GB" sz="2300" b="0" i="0" u="none" strike="noStrike" dirty="0">
                        <a:effectLst/>
                        <a:latin typeface="Arial" panose="020B0604020202020204" pitchFamily="34" charset="0"/>
                      </a:endParaRP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2300" b="0" i="0" u="none" strike="noStrike">
                          <a:solidFill>
                            <a:srgbClr val="000000"/>
                          </a:solidFill>
                          <a:effectLst/>
                          <a:latin typeface="Calibri" panose="020F0502020204030204" pitchFamily="34" charset="0"/>
                        </a:rPr>
                        <a:t> </a:t>
                      </a:r>
                      <a:endParaRPr lang="en-GB" sz="2300" b="0" i="0" u="none" strike="noStrike">
                        <a:effectLst/>
                        <a:latin typeface="Arial" panose="020B0604020202020204" pitchFamily="34" charset="0"/>
                      </a:endParaRP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2300" b="0" i="0" u="none" strike="noStrike" dirty="0">
                          <a:solidFill>
                            <a:srgbClr val="000000"/>
                          </a:solidFill>
                          <a:effectLst/>
                          <a:latin typeface="Calibri" panose="020F0502020204030204" pitchFamily="34" charset="0"/>
                        </a:rPr>
                        <a:t>Paid in Full</a:t>
                      </a:r>
                      <a:endParaRPr lang="en-GB" sz="2300" b="0" i="0" u="none" strike="noStrike" dirty="0">
                        <a:effectLst/>
                        <a:latin typeface="Arial" panose="020B0604020202020204" pitchFamily="34" charset="0"/>
                      </a:endParaRP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741606196"/>
                  </a:ext>
                </a:extLst>
              </a:tr>
            </a:tbl>
          </a:graphicData>
        </a:graphic>
      </p:graphicFrame>
      <p:sp>
        <p:nvSpPr>
          <p:cNvPr id="3" name="TextBox 2">
            <a:extLst>
              <a:ext uri="{FF2B5EF4-FFF2-40B4-BE49-F238E27FC236}">
                <a16:creationId xmlns:a16="http://schemas.microsoft.com/office/drawing/2014/main" id="{3438F2DA-AC24-7F7E-230A-F35CE5FBBB21}"/>
              </a:ext>
            </a:extLst>
          </p:cNvPr>
          <p:cNvSpPr txBox="1"/>
          <p:nvPr/>
        </p:nvSpPr>
        <p:spPr>
          <a:xfrm rot="16200000">
            <a:off x="-2648485" y="2967336"/>
            <a:ext cx="6443599"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5400" dirty="0"/>
              <a:t>REDUCTION FACTORS</a:t>
            </a:r>
          </a:p>
        </p:txBody>
      </p:sp>
    </p:spTree>
    <p:extLst>
      <p:ext uri="{BB962C8B-B14F-4D97-AF65-F5344CB8AC3E}">
        <p14:creationId xmlns:p14="http://schemas.microsoft.com/office/powerpoint/2010/main" val="2519267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C53BBD-7B5F-1D1F-0543-B50EA5990121}"/>
              </a:ext>
            </a:extLst>
          </p:cNvPr>
          <p:cNvPicPr>
            <a:picLocks noChangeAspect="1"/>
          </p:cNvPicPr>
          <p:nvPr/>
        </p:nvPicPr>
        <p:blipFill>
          <a:blip r:embed="rId2"/>
          <a:stretch>
            <a:fillRect/>
          </a:stretch>
        </p:blipFill>
        <p:spPr>
          <a:xfrm>
            <a:off x="471100" y="756911"/>
            <a:ext cx="5553850" cy="4677428"/>
          </a:xfrm>
          <a:prstGeom prst="rect">
            <a:avLst/>
          </a:prstGeom>
        </p:spPr>
      </p:pic>
      <p:sp>
        <p:nvSpPr>
          <p:cNvPr id="4" name="TextBox 3">
            <a:extLst>
              <a:ext uri="{FF2B5EF4-FFF2-40B4-BE49-F238E27FC236}">
                <a16:creationId xmlns:a16="http://schemas.microsoft.com/office/drawing/2014/main" id="{101DA690-9127-8468-31C7-EF8ADA3401EC}"/>
              </a:ext>
            </a:extLst>
          </p:cNvPr>
          <p:cNvSpPr txBox="1"/>
          <p:nvPr/>
        </p:nvSpPr>
        <p:spPr>
          <a:xfrm>
            <a:off x="6427960" y="1521590"/>
            <a:ext cx="4314825" cy="2862322"/>
          </a:xfrm>
          <a:prstGeom prst="rect">
            <a:avLst/>
          </a:prstGeom>
          <a:noFill/>
        </p:spPr>
        <p:txBody>
          <a:bodyPr wrap="square" rtlCol="0">
            <a:spAutoFit/>
          </a:bodyPr>
          <a:lstStyle/>
          <a:p>
            <a:r>
              <a:rPr lang="en-GB" dirty="0"/>
              <a:t>Could choose to commute pension from 0% to 25%.</a:t>
            </a:r>
          </a:p>
          <a:p>
            <a:endParaRPr lang="en-GB" dirty="0"/>
          </a:p>
          <a:p>
            <a:r>
              <a:rPr lang="en-GB" dirty="0"/>
              <a:t>Commutation factor for FPS2006 and FPS2015 is £12.  E.g. for every £1 commuted, equates to £12 lump sum.</a:t>
            </a:r>
          </a:p>
          <a:p>
            <a:endParaRPr lang="en-GB" dirty="0"/>
          </a:p>
          <a:p>
            <a:r>
              <a:rPr lang="en-GB" dirty="0"/>
              <a:t>FPS1992 commutation at 60 is currently 20.6.  E.g. for every £1 commuted, equates to £20.60 lump sum.</a:t>
            </a:r>
          </a:p>
        </p:txBody>
      </p:sp>
      <p:sp>
        <p:nvSpPr>
          <p:cNvPr id="6" name="TextBox 5">
            <a:extLst>
              <a:ext uri="{FF2B5EF4-FFF2-40B4-BE49-F238E27FC236}">
                <a16:creationId xmlns:a16="http://schemas.microsoft.com/office/drawing/2014/main" id="{4FFBB848-1BE7-5D5D-B8A9-5C79EC09C204}"/>
              </a:ext>
            </a:extLst>
          </p:cNvPr>
          <p:cNvSpPr txBox="1"/>
          <p:nvPr/>
        </p:nvSpPr>
        <p:spPr>
          <a:xfrm>
            <a:off x="6427959" y="4511831"/>
            <a:ext cx="4314825" cy="646331"/>
          </a:xfrm>
          <a:prstGeom prst="rect">
            <a:avLst/>
          </a:prstGeom>
          <a:noFill/>
        </p:spPr>
        <p:txBody>
          <a:bodyPr wrap="square" rtlCol="0">
            <a:spAutoFit/>
          </a:bodyPr>
          <a:lstStyle/>
          <a:p>
            <a:r>
              <a:rPr lang="en-GB" dirty="0"/>
              <a:t>When can I retire, decision trees, and reductions covered in previous slides.</a:t>
            </a:r>
          </a:p>
        </p:txBody>
      </p:sp>
      <p:sp>
        <p:nvSpPr>
          <p:cNvPr id="2" name="TextBox 1">
            <a:extLst>
              <a:ext uri="{FF2B5EF4-FFF2-40B4-BE49-F238E27FC236}">
                <a16:creationId xmlns:a16="http://schemas.microsoft.com/office/drawing/2014/main" id="{1EFB9C35-5C31-039C-1DE5-CD5E40586AB1}"/>
              </a:ext>
            </a:extLst>
          </p:cNvPr>
          <p:cNvSpPr txBox="1"/>
          <p:nvPr/>
        </p:nvSpPr>
        <p:spPr>
          <a:xfrm>
            <a:off x="6427960" y="823865"/>
            <a:ext cx="4879818" cy="646331"/>
          </a:xfrm>
          <a:prstGeom prst="rect">
            <a:avLst/>
          </a:prstGeom>
          <a:noFill/>
        </p:spPr>
        <p:txBody>
          <a:bodyPr wrap="square" rtlCol="0">
            <a:spAutoFit/>
          </a:bodyPr>
          <a:lstStyle/>
          <a:p>
            <a:r>
              <a:rPr lang="en-GB" dirty="0"/>
              <a:t>Based on retiring at 60 – No reduction factors are built into calculation.</a:t>
            </a:r>
          </a:p>
        </p:txBody>
      </p:sp>
      <p:pic>
        <p:nvPicPr>
          <p:cNvPr id="3" name="Picture 2">
            <a:extLst>
              <a:ext uri="{FF2B5EF4-FFF2-40B4-BE49-F238E27FC236}">
                <a16:creationId xmlns:a16="http://schemas.microsoft.com/office/drawing/2014/main" id="{8FFEC666-0389-A2F0-2027-6AF3F9764358}"/>
              </a:ext>
            </a:extLst>
          </p:cNvPr>
          <p:cNvPicPr/>
          <p:nvPr/>
        </p:nvPicPr>
        <p:blipFill>
          <a:blip r:embed="rId3"/>
          <a:stretch>
            <a:fillRect/>
          </a:stretch>
        </p:blipFill>
        <p:spPr>
          <a:xfrm>
            <a:off x="609600" y="1"/>
            <a:ext cx="10972800" cy="449910"/>
          </a:xfrm>
          <a:prstGeom prst="rect">
            <a:avLst/>
          </a:prstGeom>
        </p:spPr>
      </p:pic>
      <p:pic>
        <p:nvPicPr>
          <p:cNvPr id="7" name="Picture 6">
            <a:extLst>
              <a:ext uri="{FF2B5EF4-FFF2-40B4-BE49-F238E27FC236}">
                <a16:creationId xmlns:a16="http://schemas.microsoft.com/office/drawing/2014/main" id="{7423D009-A06D-D2C1-7322-5C2999CC6481}"/>
              </a:ext>
            </a:extLst>
          </p:cNvPr>
          <p:cNvPicPr/>
          <p:nvPr/>
        </p:nvPicPr>
        <p:blipFill>
          <a:blip r:embed="rId4"/>
          <a:stretch>
            <a:fillRect/>
          </a:stretch>
        </p:blipFill>
        <p:spPr>
          <a:xfrm>
            <a:off x="609600" y="5808209"/>
            <a:ext cx="10972800" cy="1049790"/>
          </a:xfrm>
          <a:prstGeom prst="rect">
            <a:avLst/>
          </a:prstGeom>
        </p:spPr>
      </p:pic>
    </p:spTree>
    <p:extLst>
      <p:ext uri="{BB962C8B-B14F-4D97-AF65-F5344CB8AC3E}">
        <p14:creationId xmlns:p14="http://schemas.microsoft.com/office/powerpoint/2010/main" val="3084416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AB44D7-DD49-AD6D-CD0A-59CE77533136}"/>
              </a:ext>
            </a:extLst>
          </p:cNvPr>
          <p:cNvPicPr>
            <a:picLocks noChangeAspect="1"/>
          </p:cNvPicPr>
          <p:nvPr/>
        </p:nvPicPr>
        <p:blipFill rotWithShape="1">
          <a:blip r:embed="rId2"/>
          <a:srcRect l="1" r="660" b="50247"/>
          <a:stretch/>
        </p:blipFill>
        <p:spPr>
          <a:xfrm>
            <a:off x="538162" y="1287458"/>
            <a:ext cx="10114190" cy="36038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D774DB1C-90B3-6BB1-F162-CC134406AC09}"/>
              </a:ext>
            </a:extLst>
          </p:cNvPr>
          <p:cNvSpPr txBox="1"/>
          <p:nvPr/>
        </p:nvSpPr>
        <p:spPr>
          <a:xfrm>
            <a:off x="538162" y="5165095"/>
            <a:ext cx="11115676" cy="369332"/>
          </a:xfrm>
          <a:prstGeom prst="rect">
            <a:avLst/>
          </a:prstGeom>
          <a:noFill/>
        </p:spPr>
        <p:txBody>
          <a:bodyPr wrap="square">
            <a:spAutoFit/>
          </a:bodyPr>
          <a:lstStyle/>
          <a:p>
            <a:r>
              <a:rPr lang="en-GB" dirty="0">
                <a:hlinkClick r:id="rId3"/>
              </a:rPr>
              <a:t>https://fpsmember.org/sites/default/files/Commutation_on_retirement_Factors_and_Guidance.pdf</a:t>
            </a:r>
            <a:endParaRPr lang="en-GB" dirty="0"/>
          </a:p>
        </p:txBody>
      </p:sp>
      <p:pic>
        <p:nvPicPr>
          <p:cNvPr id="6" name="Picture 5">
            <a:extLst>
              <a:ext uri="{FF2B5EF4-FFF2-40B4-BE49-F238E27FC236}">
                <a16:creationId xmlns:a16="http://schemas.microsoft.com/office/drawing/2014/main" id="{464C0DCF-CE27-5C21-03D6-AAB91A02FB59}"/>
              </a:ext>
            </a:extLst>
          </p:cNvPr>
          <p:cNvPicPr/>
          <p:nvPr/>
        </p:nvPicPr>
        <p:blipFill>
          <a:blip r:embed="rId4"/>
          <a:stretch>
            <a:fillRect/>
          </a:stretch>
        </p:blipFill>
        <p:spPr>
          <a:xfrm>
            <a:off x="609600" y="1"/>
            <a:ext cx="10972800" cy="449910"/>
          </a:xfrm>
          <a:prstGeom prst="rect">
            <a:avLst/>
          </a:prstGeom>
        </p:spPr>
      </p:pic>
      <p:pic>
        <p:nvPicPr>
          <p:cNvPr id="7" name="Picture 6">
            <a:extLst>
              <a:ext uri="{FF2B5EF4-FFF2-40B4-BE49-F238E27FC236}">
                <a16:creationId xmlns:a16="http://schemas.microsoft.com/office/drawing/2014/main" id="{8FC7E34A-D755-230A-A967-5BB111C9CA23}"/>
              </a:ext>
            </a:extLst>
          </p:cNvPr>
          <p:cNvPicPr/>
          <p:nvPr/>
        </p:nvPicPr>
        <p:blipFill>
          <a:blip r:embed="rId5"/>
          <a:stretch>
            <a:fillRect/>
          </a:stretch>
        </p:blipFill>
        <p:spPr>
          <a:xfrm>
            <a:off x="609600" y="5808209"/>
            <a:ext cx="10972800" cy="1049790"/>
          </a:xfrm>
          <a:prstGeom prst="rect">
            <a:avLst/>
          </a:prstGeom>
        </p:spPr>
      </p:pic>
      <p:sp>
        <p:nvSpPr>
          <p:cNvPr id="8" name="TextBox 7">
            <a:extLst>
              <a:ext uri="{FF2B5EF4-FFF2-40B4-BE49-F238E27FC236}">
                <a16:creationId xmlns:a16="http://schemas.microsoft.com/office/drawing/2014/main" id="{0FE10A4C-E91E-B1AF-FFC0-01C102E144BD}"/>
              </a:ext>
            </a:extLst>
          </p:cNvPr>
          <p:cNvSpPr txBox="1"/>
          <p:nvPr/>
        </p:nvSpPr>
        <p:spPr>
          <a:xfrm>
            <a:off x="1642835" y="607074"/>
            <a:ext cx="8343900" cy="523220"/>
          </a:xfrm>
          <a:prstGeom prst="rect">
            <a:avLst/>
          </a:prstGeom>
          <a:noFill/>
        </p:spPr>
        <p:txBody>
          <a:bodyPr wrap="square" rtlCol="0">
            <a:spAutoFit/>
          </a:bodyPr>
          <a:lstStyle/>
          <a:p>
            <a:pPr algn="ctr"/>
            <a:r>
              <a:rPr lang="en-GB" sz="2800" b="1" u="sng" dirty="0"/>
              <a:t>FPS1992 – Commutation Factors</a:t>
            </a:r>
          </a:p>
        </p:txBody>
      </p:sp>
    </p:spTree>
    <p:extLst>
      <p:ext uri="{BB962C8B-B14F-4D97-AF65-F5344CB8AC3E}">
        <p14:creationId xmlns:p14="http://schemas.microsoft.com/office/powerpoint/2010/main" val="3604820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862D4A-D847-3FB1-1C52-5BE58CCF88E0}"/>
              </a:ext>
            </a:extLst>
          </p:cNvPr>
          <p:cNvPicPr>
            <a:picLocks noChangeAspect="1"/>
          </p:cNvPicPr>
          <p:nvPr/>
        </p:nvPicPr>
        <p:blipFill rotWithShape="1">
          <a:blip r:embed="rId2"/>
          <a:srcRect t="71400" b="3866"/>
          <a:stretch/>
        </p:blipFill>
        <p:spPr>
          <a:xfrm>
            <a:off x="190094" y="4514630"/>
            <a:ext cx="7310434" cy="1689553"/>
          </a:xfrm>
          <a:prstGeom prst="rect">
            <a:avLst/>
          </a:prstGeom>
        </p:spPr>
      </p:pic>
      <p:pic>
        <p:nvPicPr>
          <p:cNvPr id="2" name="Picture 1">
            <a:extLst>
              <a:ext uri="{FF2B5EF4-FFF2-40B4-BE49-F238E27FC236}">
                <a16:creationId xmlns:a16="http://schemas.microsoft.com/office/drawing/2014/main" id="{55CE08AC-FA6E-802C-FDE3-B7A4BD14C349}"/>
              </a:ext>
            </a:extLst>
          </p:cNvPr>
          <p:cNvPicPr>
            <a:picLocks noChangeAspect="1"/>
          </p:cNvPicPr>
          <p:nvPr/>
        </p:nvPicPr>
        <p:blipFill rotWithShape="1">
          <a:blip r:embed="rId2"/>
          <a:srcRect b="51929"/>
          <a:stretch/>
        </p:blipFill>
        <p:spPr>
          <a:xfrm>
            <a:off x="190094" y="1303635"/>
            <a:ext cx="7310434" cy="3283722"/>
          </a:xfrm>
          <a:prstGeom prst="rect">
            <a:avLst/>
          </a:prstGeom>
        </p:spPr>
      </p:pic>
      <p:sp>
        <p:nvSpPr>
          <p:cNvPr id="4" name="Text Placeholder 3">
            <a:extLst>
              <a:ext uri="{FF2B5EF4-FFF2-40B4-BE49-F238E27FC236}">
                <a16:creationId xmlns:a16="http://schemas.microsoft.com/office/drawing/2014/main" id="{AAFF3FF0-DC56-5C5F-D4DA-BBCFFBAE883C}"/>
              </a:ext>
            </a:extLst>
          </p:cNvPr>
          <p:cNvSpPr txBox="1">
            <a:spLocks/>
          </p:cNvSpPr>
          <p:nvPr/>
        </p:nvSpPr>
        <p:spPr>
          <a:xfrm>
            <a:off x="7148738" y="342620"/>
            <a:ext cx="5004899" cy="3219730"/>
          </a:xfrm>
          <a:prstGeom prst="rect">
            <a:avLst/>
          </a:prstGeom>
        </p:spPr>
        <p:txBody>
          <a:bodyPr>
            <a:noAutofit/>
          </a:bodyPr>
          <a:lst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a:lstStyle>
          <a:p>
            <a:pPr marL="0" indent="0">
              <a:buNone/>
            </a:pPr>
            <a:endParaRPr lang="en-US" sz="1600" b="1" u="sng" dirty="0">
              <a:latin typeface="Arial" panose="020B0604020202020204" pitchFamily="34" charset="0"/>
              <a:cs typeface="Arial" panose="020B0604020202020204" pitchFamily="34" charset="0"/>
            </a:endParaRPr>
          </a:p>
          <a:p>
            <a:pPr marL="0" indent="0">
              <a:buNone/>
            </a:pPr>
            <a:r>
              <a:rPr lang="en-US" sz="1600" b="1" u="sng" dirty="0">
                <a:latin typeface="Arial" panose="020B0604020202020204" pitchFamily="34" charset="0"/>
                <a:cs typeface="Arial" panose="020B0604020202020204" pitchFamily="34" charset="0"/>
              </a:rPr>
              <a:t>Terminology</a:t>
            </a:r>
            <a:endParaRPr lang="en-US" sz="1050" dirty="0">
              <a:latin typeface="Arial" panose="020B0604020202020204" pitchFamily="34" charset="0"/>
              <a:cs typeface="Arial" panose="020B0604020202020204" pitchFamily="34" charset="0"/>
            </a:endParaRPr>
          </a:p>
          <a:p>
            <a:r>
              <a:rPr lang="en-US" sz="1600" b="1" dirty="0">
                <a:solidFill>
                  <a:schemeClr val="accent1"/>
                </a:solidFill>
                <a:latin typeface="Arial" panose="020B0604020202020204" pitchFamily="34" charset="0"/>
                <a:cs typeface="Arial" panose="020B0604020202020204" pitchFamily="34" charset="0"/>
              </a:rPr>
              <a:t>“Current Benefits” </a:t>
            </a:r>
            <a:r>
              <a:rPr lang="en-US" sz="1600" dirty="0">
                <a:latin typeface="Arial" panose="020B0604020202020204" pitchFamily="34" charset="0"/>
                <a:cs typeface="Arial" panose="020B0604020202020204" pitchFamily="34" charset="0"/>
              </a:rPr>
              <a:t>–  Rolled back benefits, i.e. your benefits if you remained in your legacy scheme in the remedy period.</a:t>
            </a:r>
          </a:p>
          <a:p>
            <a:r>
              <a:rPr lang="en-US" sz="1600" b="1" dirty="0">
                <a:solidFill>
                  <a:schemeClr val="accent1"/>
                </a:solidFill>
                <a:latin typeface="Arial" panose="020B0604020202020204" pitchFamily="34" charset="0"/>
                <a:cs typeface="Arial" panose="020B0604020202020204" pitchFamily="34" charset="0"/>
              </a:rPr>
              <a:t>“Alternative Benefits” </a:t>
            </a:r>
            <a:r>
              <a:rPr lang="en-US" sz="1600" dirty="0">
                <a:latin typeface="Arial" panose="020B0604020202020204" pitchFamily="34" charset="0"/>
                <a:cs typeface="Arial" panose="020B0604020202020204" pitchFamily="34" charset="0"/>
              </a:rPr>
              <a:t>–  Benefits if you choose to be in FPS2015 from 1 April 2015.</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For FPS1992 and Special 2006 would assume “current benefits” would be higher values.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FPS2006 could be based on individual career path.</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Benefits listed for A and B are projected forward until age 60.  No reductions.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Part A shows pension without commutation</a:t>
            </a:r>
          </a:p>
          <a:p>
            <a:r>
              <a:rPr lang="en-US" sz="1600" dirty="0">
                <a:latin typeface="Arial" panose="020B0604020202020204" pitchFamily="34" charset="0"/>
                <a:cs typeface="Arial" panose="020B0604020202020204" pitchFamily="34" charset="0"/>
              </a:rPr>
              <a:t>Part B shows pension with commutation.  But does not reflect any potential tax on lump sum.</a:t>
            </a:r>
          </a:p>
          <a:p>
            <a:endParaRPr lang="en-US" sz="16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2D55CF4-B4E5-BC05-1B48-735FDD364974}"/>
              </a:ext>
            </a:extLst>
          </p:cNvPr>
          <p:cNvSpPr txBox="1"/>
          <p:nvPr/>
        </p:nvSpPr>
        <p:spPr>
          <a:xfrm>
            <a:off x="371320" y="712561"/>
            <a:ext cx="5448607" cy="646331"/>
          </a:xfrm>
          <a:prstGeom prst="rect">
            <a:avLst/>
          </a:prstGeom>
          <a:noFill/>
        </p:spPr>
        <p:txBody>
          <a:bodyPr wrap="square" rtlCol="0">
            <a:spAutoFit/>
          </a:bodyPr>
          <a:lstStyle/>
          <a:p>
            <a:r>
              <a:rPr lang="en-GB" sz="3600" dirty="0"/>
              <a:t>ABS-RSS:  Page 8 and Page 9</a:t>
            </a:r>
          </a:p>
        </p:txBody>
      </p:sp>
      <p:pic>
        <p:nvPicPr>
          <p:cNvPr id="6" name="Picture 5">
            <a:extLst>
              <a:ext uri="{FF2B5EF4-FFF2-40B4-BE49-F238E27FC236}">
                <a16:creationId xmlns:a16="http://schemas.microsoft.com/office/drawing/2014/main" id="{48D48A67-B085-D10F-3F15-A721F9494414}"/>
              </a:ext>
            </a:extLst>
          </p:cNvPr>
          <p:cNvPicPr/>
          <p:nvPr/>
        </p:nvPicPr>
        <p:blipFill>
          <a:blip r:embed="rId3"/>
          <a:stretch>
            <a:fillRect/>
          </a:stretch>
        </p:blipFill>
        <p:spPr>
          <a:xfrm>
            <a:off x="609600" y="1"/>
            <a:ext cx="10972800" cy="449910"/>
          </a:xfrm>
          <a:prstGeom prst="rect">
            <a:avLst/>
          </a:prstGeom>
        </p:spPr>
      </p:pic>
      <p:sp>
        <p:nvSpPr>
          <p:cNvPr id="7" name="TextBox 6">
            <a:extLst>
              <a:ext uri="{FF2B5EF4-FFF2-40B4-BE49-F238E27FC236}">
                <a16:creationId xmlns:a16="http://schemas.microsoft.com/office/drawing/2014/main" id="{236CF85F-D204-441A-2267-9F4A91D04F6A}"/>
              </a:ext>
            </a:extLst>
          </p:cNvPr>
          <p:cNvSpPr txBox="1"/>
          <p:nvPr/>
        </p:nvSpPr>
        <p:spPr>
          <a:xfrm>
            <a:off x="1834831" y="1973049"/>
            <a:ext cx="771054" cy="230832"/>
          </a:xfrm>
          <a:prstGeom prst="rect">
            <a:avLst/>
          </a:prstGeom>
          <a:solidFill>
            <a:schemeClr val="bg1"/>
          </a:solidFill>
        </p:spPr>
        <p:txBody>
          <a:bodyPr wrap="square" rtlCol="0">
            <a:spAutoFit/>
          </a:bodyPr>
          <a:lstStyle/>
          <a:p>
            <a:r>
              <a:rPr lang="en-GB" sz="900" dirty="0"/>
              <a:t>£ Amount</a:t>
            </a:r>
          </a:p>
        </p:txBody>
      </p:sp>
      <p:sp>
        <p:nvSpPr>
          <p:cNvPr id="8" name="TextBox 7">
            <a:extLst>
              <a:ext uri="{FF2B5EF4-FFF2-40B4-BE49-F238E27FC236}">
                <a16:creationId xmlns:a16="http://schemas.microsoft.com/office/drawing/2014/main" id="{D1964190-EAC6-4995-CFC7-263F1217D4F2}"/>
              </a:ext>
            </a:extLst>
          </p:cNvPr>
          <p:cNvSpPr txBox="1"/>
          <p:nvPr/>
        </p:nvSpPr>
        <p:spPr>
          <a:xfrm>
            <a:off x="1834831" y="2343370"/>
            <a:ext cx="771054" cy="230832"/>
          </a:xfrm>
          <a:prstGeom prst="rect">
            <a:avLst/>
          </a:prstGeom>
          <a:solidFill>
            <a:schemeClr val="bg1"/>
          </a:solidFill>
        </p:spPr>
        <p:txBody>
          <a:bodyPr wrap="square" rtlCol="0">
            <a:spAutoFit/>
          </a:bodyPr>
          <a:lstStyle/>
          <a:p>
            <a:r>
              <a:rPr lang="en-GB" sz="900" dirty="0"/>
              <a:t>£ Amount</a:t>
            </a:r>
          </a:p>
        </p:txBody>
      </p:sp>
      <p:sp>
        <p:nvSpPr>
          <p:cNvPr id="9" name="TextBox 8">
            <a:extLst>
              <a:ext uri="{FF2B5EF4-FFF2-40B4-BE49-F238E27FC236}">
                <a16:creationId xmlns:a16="http://schemas.microsoft.com/office/drawing/2014/main" id="{021CA94C-4D7E-A926-DC80-F3959DD4CB99}"/>
              </a:ext>
            </a:extLst>
          </p:cNvPr>
          <p:cNvSpPr txBox="1"/>
          <p:nvPr/>
        </p:nvSpPr>
        <p:spPr>
          <a:xfrm>
            <a:off x="1797104" y="2702622"/>
            <a:ext cx="771054" cy="230832"/>
          </a:xfrm>
          <a:prstGeom prst="rect">
            <a:avLst/>
          </a:prstGeom>
          <a:solidFill>
            <a:schemeClr val="bg1"/>
          </a:solidFill>
        </p:spPr>
        <p:txBody>
          <a:bodyPr wrap="square" rtlCol="0">
            <a:spAutoFit/>
          </a:bodyPr>
          <a:lstStyle/>
          <a:p>
            <a:r>
              <a:rPr lang="en-GB" sz="900" dirty="0"/>
              <a:t>£ Amount</a:t>
            </a:r>
          </a:p>
        </p:txBody>
      </p:sp>
      <p:sp>
        <p:nvSpPr>
          <p:cNvPr id="10" name="TextBox 9">
            <a:extLst>
              <a:ext uri="{FF2B5EF4-FFF2-40B4-BE49-F238E27FC236}">
                <a16:creationId xmlns:a16="http://schemas.microsoft.com/office/drawing/2014/main" id="{C160A7BD-A677-A186-222D-FA9BDAE9F157}"/>
              </a:ext>
            </a:extLst>
          </p:cNvPr>
          <p:cNvSpPr txBox="1"/>
          <p:nvPr/>
        </p:nvSpPr>
        <p:spPr>
          <a:xfrm>
            <a:off x="1696007" y="3885734"/>
            <a:ext cx="771054" cy="230832"/>
          </a:xfrm>
          <a:prstGeom prst="rect">
            <a:avLst/>
          </a:prstGeom>
          <a:solidFill>
            <a:schemeClr val="bg1"/>
          </a:solidFill>
        </p:spPr>
        <p:txBody>
          <a:bodyPr wrap="square" rtlCol="0">
            <a:spAutoFit/>
          </a:bodyPr>
          <a:lstStyle/>
          <a:p>
            <a:r>
              <a:rPr lang="en-GB" sz="900" dirty="0"/>
              <a:t>£ Amount</a:t>
            </a:r>
          </a:p>
        </p:txBody>
      </p:sp>
      <p:sp>
        <p:nvSpPr>
          <p:cNvPr id="11" name="TextBox 10">
            <a:extLst>
              <a:ext uri="{FF2B5EF4-FFF2-40B4-BE49-F238E27FC236}">
                <a16:creationId xmlns:a16="http://schemas.microsoft.com/office/drawing/2014/main" id="{B189E7B3-8777-788D-3DF5-1265B519E2BB}"/>
              </a:ext>
            </a:extLst>
          </p:cNvPr>
          <p:cNvSpPr txBox="1"/>
          <p:nvPr/>
        </p:nvSpPr>
        <p:spPr>
          <a:xfrm>
            <a:off x="1696007" y="4277184"/>
            <a:ext cx="771054" cy="230832"/>
          </a:xfrm>
          <a:prstGeom prst="rect">
            <a:avLst/>
          </a:prstGeom>
          <a:solidFill>
            <a:schemeClr val="bg1"/>
          </a:solidFill>
        </p:spPr>
        <p:txBody>
          <a:bodyPr wrap="square" rtlCol="0">
            <a:spAutoFit/>
          </a:bodyPr>
          <a:lstStyle/>
          <a:p>
            <a:r>
              <a:rPr lang="en-GB" sz="900" dirty="0"/>
              <a:t>£ Amount</a:t>
            </a:r>
          </a:p>
        </p:txBody>
      </p:sp>
      <p:sp>
        <p:nvSpPr>
          <p:cNvPr id="12" name="TextBox 11">
            <a:extLst>
              <a:ext uri="{FF2B5EF4-FFF2-40B4-BE49-F238E27FC236}">
                <a16:creationId xmlns:a16="http://schemas.microsoft.com/office/drawing/2014/main" id="{8F97491E-3C03-2A4E-A186-124BDF7D29E4}"/>
              </a:ext>
            </a:extLst>
          </p:cNvPr>
          <p:cNvSpPr txBox="1"/>
          <p:nvPr/>
        </p:nvSpPr>
        <p:spPr>
          <a:xfrm>
            <a:off x="1696007" y="4600361"/>
            <a:ext cx="771054" cy="230832"/>
          </a:xfrm>
          <a:prstGeom prst="rect">
            <a:avLst/>
          </a:prstGeom>
          <a:solidFill>
            <a:schemeClr val="bg1"/>
          </a:solidFill>
        </p:spPr>
        <p:txBody>
          <a:bodyPr wrap="square" rtlCol="0">
            <a:spAutoFit/>
          </a:bodyPr>
          <a:lstStyle/>
          <a:p>
            <a:r>
              <a:rPr lang="en-GB" sz="900" dirty="0"/>
              <a:t>£ Amount</a:t>
            </a:r>
          </a:p>
        </p:txBody>
      </p:sp>
      <p:sp>
        <p:nvSpPr>
          <p:cNvPr id="13" name="TextBox 12">
            <a:extLst>
              <a:ext uri="{FF2B5EF4-FFF2-40B4-BE49-F238E27FC236}">
                <a16:creationId xmlns:a16="http://schemas.microsoft.com/office/drawing/2014/main" id="{DE3AA790-4C93-858C-0088-944F91A906E0}"/>
              </a:ext>
            </a:extLst>
          </p:cNvPr>
          <p:cNvSpPr txBox="1"/>
          <p:nvPr/>
        </p:nvSpPr>
        <p:spPr>
          <a:xfrm>
            <a:off x="1696007" y="4963679"/>
            <a:ext cx="771054" cy="230832"/>
          </a:xfrm>
          <a:prstGeom prst="rect">
            <a:avLst/>
          </a:prstGeom>
          <a:solidFill>
            <a:schemeClr val="bg1"/>
          </a:solidFill>
        </p:spPr>
        <p:txBody>
          <a:bodyPr wrap="square" rtlCol="0">
            <a:spAutoFit/>
          </a:bodyPr>
          <a:lstStyle/>
          <a:p>
            <a:r>
              <a:rPr lang="en-GB" sz="900" dirty="0"/>
              <a:t>£ Amount</a:t>
            </a:r>
          </a:p>
        </p:txBody>
      </p:sp>
      <p:sp>
        <p:nvSpPr>
          <p:cNvPr id="14" name="TextBox 13">
            <a:extLst>
              <a:ext uri="{FF2B5EF4-FFF2-40B4-BE49-F238E27FC236}">
                <a16:creationId xmlns:a16="http://schemas.microsoft.com/office/drawing/2014/main" id="{0BF9F062-2FED-AC68-B96D-5116C6CA2C96}"/>
              </a:ext>
            </a:extLst>
          </p:cNvPr>
          <p:cNvSpPr txBox="1"/>
          <p:nvPr/>
        </p:nvSpPr>
        <p:spPr>
          <a:xfrm>
            <a:off x="1696007" y="5359406"/>
            <a:ext cx="771054" cy="230832"/>
          </a:xfrm>
          <a:prstGeom prst="rect">
            <a:avLst/>
          </a:prstGeom>
          <a:solidFill>
            <a:schemeClr val="bg1"/>
          </a:solidFill>
        </p:spPr>
        <p:txBody>
          <a:bodyPr wrap="square" rtlCol="0">
            <a:spAutoFit/>
          </a:bodyPr>
          <a:lstStyle/>
          <a:p>
            <a:r>
              <a:rPr lang="en-GB" sz="900" dirty="0"/>
              <a:t>£ Amount</a:t>
            </a:r>
          </a:p>
        </p:txBody>
      </p:sp>
      <p:sp>
        <p:nvSpPr>
          <p:cNvPr id="15" name="TextBox 14">
            <a:extLst>
              <a:ext uri="{FF2B5EF4-FFF2-40B4-BE49-F238E27FC236}">
                <a16:creationId xmlns:a16="http://schemas.microsoft.com/office/drawing/2014/main" id="{B3BB5F10-5531-DF66-0E6A-7502F229682D}"/>
              </a:ext>
            </a:extLst>
          </p:cNvPr>
          <p:cNvSpPr txBox="1"/>
          <p:nvPr/>
        </p:nvSpPr>
        <p:spPr>
          <a:xfrm>
            <a:off x="1696007" y="5780890"/>
            <a:ext cx="771054" cy="230832"/>
          </a:xfrm>
          <a:prstGeom prst="rect">
            <a:avLst/>
          </a:prstGeom>
          <a:solidFill>
            <a:schemeClr val="bg1"/>
          </a:solidFill>
        </p:spPr>
        <p:txBody>
          <a:bodyPr wrap="square" rtlCol="0">
            <a:spAutoFit/>
          </a:bodyPr>
          <a:lstStyle/>
          <a:p>
            <a:r>
              <a:rPr lang="en-GB" sz="900" dirty="0"/>
              <a:t>£ Amount</a:t>
            </a:r>
          </a:p>
        </p:txBody>
      </p:sp>
      <p:sp>
        <p:nvSpPr>
          <p:cNvPr id="16" name="TextBox 15">
            <a:extLst>
              <a:ext uri="{FF2B5EF4-FFF2-40B4-BE49-F238E27FC236}">
                <a16:creationId xmlns:a16="http://schemas.microsoft.com/office/drawing/2014/main" id="{FEC6EC3F-8313-53EA-8BA8-2FE72E436AEB}"/>
              </a:ext>
            </a:extLst>
          </p:cNvPr>
          <p:cNvSpPr txBox="1"/>
          <p:nvPr/>
        </p:nvSpPr>
        <p:spPr>
          <a:xfrm>
            <a:off x="5083506" y="1989648"/>
            <a:ext cx="771054" cy="230832"/>
          </a:xfrm>
          <a:prstGeom prst="rect">
            <a:avLst/>
          </a:prstGeom>
          <a:solidFill>
            <a:schemeClr val="bg1"/>
          </a:solidFill>
        </p:spPr>
        <p:txBody>
          <a:bodyPr wrap="square" rtlCol="0">
            <a:spAutoFit/>
          </a:bodyPr>
          <a:lstStyle/>
          <a:p>
            <a:r>
              <a:rPr lang="en-GB" sz="900" dirty="0"/>
              <a:t>£ Amount</a:t>
            </a:r>
          </a:p>
        </p:txBody>
      </p:sp>
      <p:sp>
        <p:nvSpPr>
          <p:cNvPr id="17" name="TextBox 16">
            <a:extLst>
              <a:ext uri="{FF2B5EF4-FFF2-40B4-BE49-F238E27FC236}">
                <a16:creationId xmlns:a16="http://schemas.microsoft.com/office/drawing/2014/main" id="{DBDD3669-6E54-69D4-5641-F935703A6BE1}"/>
              </a:ext>
            </a:extLst>
          </p:cNvPr>
          <p:cNvSpPr txBox="1"/>
          <p:nvPr/>
        </p:nvSpPr>
        <p:spPr>
          <a:xfrm>
            <a:off x="5083506" y="2359969"/>
            <a:ext cx="771054" cy="230832"/>
          </a:xfrm>
          <a:prstGeom prst="rect">
            <a:avLst/>
          </a:prstGeom>
          <a:solidFill>
            <a:schemeClr val="bg1"/>
          </a:solidFill>
        </p:spPr>
        <p:txBody>
          <a:bodyPr wrap="square" rtlCol="0">
            <a:spAutoFit/>
          </a:bodyPr>
          <a:lstStyle/>
          <a:p>
            <a:r>
              <a:rPr lang="en-GB" sz="900" dirty="0"/>
              <a:t>£ Amount</a:t>
            </a:r>
          </a:p>
        </p:txBody>
      </p:sp>
      <p:sp>
        <p:nvSpPr>
          <p:cNvPr id="18" name="TextBox 17">
            <a:extLst>
              <a:ext uri="{FF2B5EF4-FFF2-40B4-BE49-F238E27FC236}">
                <a16:creationId xmlns:a16="http://schemas.microsoft.com/office/drawing/2014/main" id="{64ABEDF5-BE29-AA52-0702-AB6E990B43D0}"/>
              </a:ext>
            </a:extLst>
          </p:cNvPr>
          <p:cNvSpPr txBox="1"/>
          <p:nvPr/>
        </p:nvSpPr>
        <p:spPr>
          <a:xfrm>
            <a:off x="5045779" y="2719221"/>
            <a:ext cx="771054" cy="230832"/>
          </a:xfrm>
          <a:prstGeom prst="rect">
            <a:avLst/>
          </a:prstGeom>
          <a:solidFill>
            <a:schemeClr val="bg1"/>
          </a:solidFill>
        </p:spPr>
        <p:txBody>
          <a:bodyPr wrap="square" rtlCol="0">
            <a:spAutoFit/>
          </a:bodyPr>
          <a:lstStyle/>
          <a:p>
            <a:r>
              <a:rPr lang="en-GB" sz="900" dirty="0"/>
              <a:t>£ Amount</a:t>
            </a:r>
          </a:p>
        </p:txBody>
      </p:sp>
      <p:sp>
        <p:nvSpPr>
          <p:cNvPr id="19" name="TextBox 18">
            <a:extLst>
              <a:ext uri="{FF2B5EF4-FFF2-40B4-BE49-F238E27FC236}">
                <a16:creationId xmlns:a16="http://schemas.microsoft.com/office/drawing/2014/main" id="{EEBDC4A4-2299-B28F-CE1B-00CC8D7A73F7}"/>
              </a:ext>
            </a:extLst>
          </p:cNvPr>
          <p:cNvSpPr txBox="1"/>
          <p:nvPr/>
        </p:nvSpPr>
        <p:spPr>
          <a:xfrm>
            <a:off x="4944682" y="3902333"/>
            <a:ext cx="771054" cy="230832"/>
          </a:xfrm>
          <a:prstGeom prst="rect">
            <a:avLst/>
          </a:prstGeom>
          <a:solidFill>
            <a:schemeClr val="bg1"/>
          </a:solidFill>
        </p:spPr>
        <p:txBody>
          <a:bodyPr wrap="square" rtlCol="0">
            <a:spAutoFit/>
          </a:bodyPr>
          <a:lstStyle/>
          <a:p>
            <a:r>
              <a:rPr lang="en-GB" sz="900" dirty="0"/>
              <a:t>£ Amount</a:t>
            </a:r>
          </a:p>
        </p:txBody>
      </p:sp>
      <p:sp>
        <p:nvSpPr>
          <p:cNvPr id="20" name="TextBox 19">
            <a:extLst>
              <a:ext uri="{FF2B5EF4-FFF2-40B4-BE49-F238E27FC236}">
                <a16:creationId xmlns:a16="http://schemas.microsoft.com/office/drawing/2014/main" id="{E58F153D-927A-001D-6658-8E3D875AC7B1}"/>
              </a:ext>
            </a:extLst>
          </p:cNvPr>
          <p:cNvSpPr txBox="1"/>
          <p:nvPr/>
        </p:nvSpPr>
        <p:spPr>
          <a:xfrm>
            <a:off x="4944682" y="4293783"/>
            <a:ext cx="771054" cy="230832"/>
          </a:xfrm>
          <a:prstGeom prst="rect">
            <a:avLst/>
          </a:prstGeom>
          <a:solidFill>
            <a:schemeClr val="bg1"/>
          </a:solidFill>
        </p:spPr>
        <p:txBody>
          <a:bodyPr wrap="square" rtlCol="0">
            <a:spAutoFit/>
          </a:bodyPr>
          <a:lstStyle/>
          <a:p>
            <a:r>
              <a:rPr lang="en-GB" sz="900" dirty="0"/>
              <a:t>£ Amount</a:t>
            </a:r>
          </a:p>
        </p:txBody>
      </p:sp>
      <p:sp>
        <p:nvSpPr>
          <p:cNvPr id="21" name="TextBox 20">
            <a:extLst>
              <a:ext uri="{FF2B5EF4-FFF2-40B4-BE49-F238E27FC236}">
                <a16:creationId xmlns:a16="http://schemas.microsoft.com/office/drawing/2014/main" id="{0F0287E4-C5AE-FF75-AADC-FCB1476E0175}"/>
              </a:ext>
            </a:extLst>
          </p:cNvPr>
          <p:cNvSpPr txBox="1"/>
          <p:nvPr/>
        </p:nvSpPr>
        <p:spPr>
          <a:xfrm>
            <a:off x="4944682" y="4616960"/>
            <a:ext cx="771054" cy="230832"/>
          </a:xfrm>
          <a:prstGeom prst="rect">
            <a:avLst/>
          </a:prstGeom>
          <a:solidFill>
            <a:schemeClr val="bg1"/>
          </a:solidFill>
        </p:spPr>
        <p:txBody>
          <a:bodyPr wrap="square" rtlCol="0">
            <a:spAutoFit/>
          </a:bodyPr>
          <a:lstStyle/>
          <a:p>
            <a:r>
              <a:rPr lang="en-GB" sz="900" dirty="0"/>
              <a:t>£ Amount</a:t>
            </a:r>
          </a:p>
        </p:txBody>
      </p:sp>
      <p:sp>
        <p:nvSpPr>
          <p:cNvPr id="22" name="TextBox 21">
            <a:extLst>
              <a:ext uri="{FF2B5EF4-FFF2-40B4-BE49-F238E27FC236}">
                <a16:creationId xmlns:a16="http://schemas.microsoft.com/office/drawing/2014/main" id="{6A8CF83F-A035-14C8-6A53-3E0B35868D92}"/>
              </a:ext>
            </a:extLst>
          </p:cNvPr>
          <p:cNvSpPr txBox="1"/>
          <p:nvPr/>
        </p:nvSpPr>
        <p:spPr>
          <a:xfrm>
            <a:off x="4944682" y="4980278"/>
            <a:ext cx="771054" cy="230832"/>
          </a:xfrm>
          <a:prstGeom prst="rect">
            <a:avLst/>
          </a:prstGeom>
          <a:solidFill>
            <a:schemeClr val="bg1"/>
          </a:solidFill>
        </p:spPr>
        <p:txBody>
          <a:bodyPr wrap="square" rtlCol="0">
            <a:spAutoFit/>
          </a:bodyPr>
          <a:lstStyle/>
          <a:p>
            <a:r>
              <a:rPr lang="en-GB" sz="900" dirty="0"/>
              <a:t>£ Amount</a:t>
            </a:r>
          </a:p>
        </p:txBody>
      </p:sp>
      <p:sp>
        <p:nvSpPr>
          <p:cNvPr id="23" name="TextBox 22">
            <a:extLst>
              <a:ext uri="{FF2B5EF4-FFF2-40B4-BE49-F238E27FC236}">
                <a16:creationId xmlns:a16="http://schemas.microsoft.com/office/drawing/2014/main" id="{3D4C383B-17FF-9631-0A4D-D925F00543A4}"/>
              </a:ext>
            </a:extLst>
          </p:cNvPr>
          <p:cNvSpPr txBox="1"/>
          <p:nvPr/>
        </p:nvSpPr>
        <p:spPr>
          <a:xfrm>
            <a:off x="4944682" y="5376005"/>
            <a:ext cx="771054" cy="230832"/>
          </a:xfrm>
          <a:prstGeom prst="rect">
            <a:avLst/>
          </a:prstGeom>
          <a:solidFill>
            <a:schemeClr val="bg1"/>
          </a:solidFill>
        </p:spPr>
        <p:txBody>
          <a:bodyPr wrap="square" rtlCol="0">
            <a:spAutoFit/>
          </a:bodyPr>
          <a:lstStyle/>
          <a:p>
            <a:r>
              <a:rPr lang="en-GB" sz="900" dirty="0"/>
              <a:t>£ Amount</a:t>
            </a:r>
          </a:p>
        </p:txBody>
      </p:sp>
      <p:sp>
        <p:nvSpPr>
          <p:cNvPr id="24" name="TextBox 23">
            <a:extLst>
              <a:ext uri="{FF2B5EF4-FFF2-40B4-BE49-F238E27FC236}">
                <a16:creationId xmlns:a16="http://schemas.microsoft.com/office/drawing/2014/main" id="{02815928-DDB9-2D63-DC97-4B049B74A17E}"/>
              </a:ext>
            </a:extLst>
          </p:cNvPr>
          <p:cNvSpPr txBox="1"/>
          <p:nvPr/>
        </p:nvSpPr>
        <p:spPr>
          <a:xfrm>
            <a:off x="4944682" y="5797489"/>
            <a:ext cx="771054" cy="230832"/>
          </a:xfrm>
          <a:prstGeom prst="rect">
            <a:avLst/>
          </a:prstGeom>
          <a:solidFill>
            <a:schemeClr val="bg1"/>
          </a:solidFill>
        </p:spPr>
        <p:txBody>
          <a:bodyPr wrap="square" rtlCol="0">
            <a:spAutoFit/>
          </a:bodyPr>
          <a:lstStyle/>
          <a:p>
            <a:r>
              <a:rPr lang="en-GB" sz="900" dirty="0"/>
              <a:t>£ Amount</a:t>
            </a:r>
          </a:p>
        </p:txBody>
      </p:sp>
    </p:spTree>
    <p:extLst>
      <p:ext uri="{BB962C8B-B14F-4D97-AF65-F5344CB8AC3E}">
        <p14:creationId xmlns:p14="http://schemas.microsoft.com/office/powerpoint/2010/main" val="2677528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C0778A-E4F4-BE10-D30C-987A90E3FAC4}"/>
              </a:ext>
            </a:extLst>
          </p:cNvPr>
          <p:cNvPicPr>
            <a:picLocks noChangeAspect="1"/>
          </p:cNvPicPr>
          <p:nvPr/>
        </p:nvPicPr>
        <p:blipFill>
          <a:blip r:embed="rId2"/>
          <a:stretch>
            <a:fillRect/>
          </a:stretch>
        </p:blipFill>
        <p:spPr>
          <a:xfrm>
            <a:off x="328197" y="1585672"/>
            <a:ext cx="5953956" cy="3439005"/>
          </a:xfrm>
          <a:prstGeom prst="rect">
            <a:avLst/>
          </a:prstGeom>
        </p:spPr>
      </p:pic>
      <p:sp>
        <p:nvSpPr>
          <p:cNvPr id="4" name="TextBox 3">
            <a:extLst>
              <a:ext uri="{FF2B5EF4-FFF2-40B4-BE49-F238E27FC236}">
                <a16:creationId xmlns:a16="http://schemas.microsoft.com/office/drawing/2014/main" id="{8125B418-B413-33CB-ADD2-DCE1E4413158}"/>
              </a:ext>
            </a:extLst>
          </p:cNvPr>
          <p:cNvSpPr txBox="1"/>
          <p:nvPr/>
        </p:nvSpPr>
        <p:spPr>
          <a:xfrm>
            <a:off x="6282152" y="1765426"/>
            <a:ext cx="5694529" cy="2554545"/>
          </a:xfrm>
          <a:prstGeom prst="rect">
            <a:avLst/>
          </a:prstGeom>
          <a:solidFill>
            <a:schemeClr val="accent4">
              <a:lumMod val="20000"/>
              <a:lumOff val="80000"/>
            </a:schemeClr>
          </a:solidFill>
        </p:spPr>
        <p:txBody>
          <a:bodyPr wrap="square" rtlCol="0">
            <a:spAutoFit/>
          </a:bodyPr>
          <a:lstStyle/>
          <a:p>
            <a:r>
              <a:rPr lang="en-GB" sz="1600" dirty="0">
                <a:latin typeface="Arial" panose="020B0604020202020204" pitchFamily="34" charset="0"/>
                <a:cs typeface="Arial" panose="020B0604020202020204" pitchFamily="34" charset="0"/>
              </a:rPr>
              <a:t>Noteworthy;</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These are benefits payable after retirement and in the event of the members death.</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Note the survivor’s pension is 50% of the pension after commutation.</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Previously discussed impact of not being married and FPS1992 element for death after retirement.</a:t>
            </a:r>
          </a:p>
        </p:txBody>
      </p:sp>
      <p:pic>
        <p:nvPicPr>
          <p:cNvPr id="5" name="Picture 4">
            <a:extLst>
              <a:ext uri="{FF2B5EF4-FFF2-40B4-BE49-F238E27FC236}">
                <a16:creationId xmlns:a16="http://schemas.microsoft.com/office/drawing/2014/main" id="{B5365D0D-ABA6-9750-15BE-47F37E7468E3}"/>
              </a:ext>
            </a:extLst>
          </p:cNvPr>
          <p:cNvPicPr/>
          <p:nvPr/>
        </p:nvPicPr>
        <p:blipFill>
          <a:blip r:embed="rId3"/>
          <a:stretch>
            <a:fillRect/>
          </a:stretch>
        </p:blipFill>
        <p:spPr>
          <a:xfrm>
            <a:off x="609600" y="1"/>
            <a:ext cx="10972800" cy="449910"/>
          </a:xfrm>
          <a:prstGeom prst="rect">
            <a:avLst/>
          </a:prstGeom>
        </p:spPr>
      </p:pic>
      <p:pic>
        <p:nvPicPr>
          <p:cNvPr id="6" name="Picture 5">
            <a:extLst>
              <a:ext uri="{FF2B5EF4-FFF2-40B4-BE49-F238E27FC236}">
                <a16:creationId xmlns:a16="http://schemas.microsoft.com/office/drawing/2014/main" id="{2016D0D0-BF76-2E88-475F-831ECEAA141D}"/>
              </a:ext>
            </a:extLst>
          </p:cNvPr>
          <p:cNvPicPr/>
          <p:nvPr/>
        </p:nvPicPr>
        <p:blipFill>
          <a:blip r:embed="rId4"/>
          <a:stretch>
            <a:fillRect/>
          </a:stretch>
        </p:blipFill>
        <p:spPr>
          <a:xfrm>
            <a:off x="609600" y="5808209"/>
            <a:ext cx="10972800" cy="1049790"/>
          </a:xfrm>
          <a:prstGeom prst="rect">
            <a:avLst/>
          </a:prstGeom>
        </p:spPr>
      </p:pic>
      <p:sp>
        <p:nvSpPr>
          <p:cNvPr id="2" name="TextBox 1">
            <a:extLst>
              <a:ext uri="{FF2B5EF4-FFF2-40B4-BE49-F238E27FC236}">
                <a16:creationId xmlns:a16="http://schemas.microsoft.com/office/drawing/2014/main" id="{E16E093A-965B-886F-CE4B-252B72CC5F8B}"/>
              </a:ext>
            </a:extLst>
          </p:cNvPr>
          <p:cNvSpPr txBox="1"/>
          <p:nvPr/>
        </p:nvSpPr>
        <p:spPr>
          <a:xfrm>
            <a:off x="933997" y="3074342"/>
            <a:ext cx="771054" cy="230832"/>
          </a:xfrm>
          <a:prstGeom prst="rect">
            <a:avLst/>
          </a:prstGeom>
          <a:solidFill>
            <a:schemeClr val="bg1"/>
          </a:solidFill>
        </p:spPr>
        <p:txBody>
          <a:bodyPr wrap="square" rtlCol="0">
            <a:spAutoFit/>
          </a:bodyPr>
          <a:lstStyle/>
          <a:p>
            <a:r>
              <a:rPr lang="en-GB" sz="900" dirty="0"/>
              <a:t>£ Amount</a:t>
            </a:r>
          </a:p>
        </p:txBody>
      </p:sp>
      <p:sp>
        <p:nvSpPr>
          <p:cNvPr id="7" name="TextBox 6">
            <a:extLst>
              <a:ext uri="{FF2B5EF4-FFF2-40B4-BE49-F238E27FC236}">
                <a16:creationId xmlns:a16="http://schemas.microsoft.com/office/drawing/2014/main" id="{B8510D35-0743-06E2-6999-9FFD870AFDC5}"/>
              </a:ext>
            </a:extLst>
          </p:cNvPr>
          <p:cNvSpPr txBox="1"/>
          <p:nvPr/>
        </p:nvSpPr>
        <p:spPr>
          <a:xfrm>
            <a:off x="3305175" y="3142227"/>
            <a:ext cx="771054" cy="230832"/>
          </a:xfrm>
          <a:prstGeom prst="rect">
            <a:avLst/>
          </a:prstGeom>
          <a:solidFill>
            <a:schemeClr val="bg1"/>
          </a:solidFill>
        </p:spPr>
        <p:txBody>
          <a:bodyPr wrap="square" rtlCol="0">
            <a:spAutoFit/>
          </a:bodyPr>
          <a:lstStyle/>
          <a:p>
            <a:r>
              <a:rPr lang="en-GB" sz="900" dirty="0"/>
              <a:t>£ Amount</a:t>
            </a:r>
          </a:p>
        </p:txBody>
      </p:sp>
    </p:spTree>
    <p:extLst>
      <p:ext uri="{BB962C8B-B14F-4D97-AF65-F5344CB8AC3E}">
        <p14:creationId xmlns:p14="http://schemas.microsoft.com/office/powerpoint/2010/main" val="1882834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E865CE-4D68-236C-362D-2C6E10DAF5BE}"/>
              </a:ext>
            </a:extLst>
          </p:cNvPr>
          <p:cNvPicPr>
            <a:picLocks noChangeAspect="1"/>
          </p:cNvPicPr>
          <p:nvPr/>
        </p:nvPicPr>
        <p:blipFill>
          <a:blip r:embed="rId2"/>
          <a:stretch>
            <a:fillRect/>
          </a:stretch>
        </p:blipFill>
        <p:spPr>
          <a:xfrm>
            <a:off x="64398" y="0"/>
            <a:ext cx="5898254" cy="6858000"/>
          </a:xfrm>
          <a:prstGeom prst="rect">
            <a:avLst/>
          </a:prstGeom>
        </p:spPr>
      </p:pic>
      <p:sp>
        <p:nvSpPr>
          <p:cNvPr id="2" name="TextBox 1">
            <a:extLst>
              <a:ext uri="{FF2B5EF4-FFF2-40B4-BE49-F238E27FC236}">
                <a16:creationId xmlns:a16="http://schemas.microsoft.com/office/drawing/2014/main" id="{28708D94-F325-7174-0471-4C743E18535D}"/>
              </a:ext>
            </a:extLst>
          </p:cNvPr>
          <p:cNvSpPr txBox="1"/>
          <p:nvPr/>
        </p:nvSpPr>
        <p:spPr>
          <a:xfrm>
            <a:off x="6057898" y="2601948"/>
            <a:ext cx="5720245"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dirty="0"/>
              <a:t>Total Service + Transferred in Service + Added Years = Note the difference between current and alternative is 7 years, </a:t>
            </a:r>
            <a:r>
              <a:rPr lang="en-GB" sz="1600" dirty="0" err="1"/>
              <a:t>i.e</a:t>
            </a:r>
            <a:r>
              <a:rPr lang="en-GB" sz="1600" dirty="0"/>
              <a:t> the remedy period.  </a:t>
            </a:r>
          </a:p>
        </p:txBody>
      </p:sp>
      <p:sp>
        <p:nvSpPr>
          <p:cNvPr id="4" name="TextBox 3">
            <a:extLst>
              <a:ext uri="{FF2B5EF4-FFF2-40B4-BE49-F238E27FC236}">
                <a16:creationId xmlns:a16="http://schemas.microsoft.com/office/drawing/2014/main" id="{EC1B881F-DE89-77F8-8C4B-ACB6078B363D}"/>
              </a:ext>
            </a:extLst>
          </p:cNvPr>
          <p:cNvSpPr txBox="1"/>
          <p:nvPr/>
        </p:nvSpPr>
        <p:spPr>
          <a:xfrm>
            <a:off x="6057897" y="1896034"/>
            <a:ext cx="5720245"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dirty="0"/>
              <a:t>Pensionable pay is the average for 1/4/2023 to 31/3/2024.  It is not your current pay, or the pay as at 31/3/2024</a:t>
            </a:r>
          </a:p>
        </p:txBody>
      </p:sp>
      <p:sp>
        <p:nvSpPr>
          <p:cNvPr id="6" name="TextBox 5">
            <a:extLst>
              <a:ext uri="{FF2B5EF4-FFF2-40B4-BE49-F238E27FC236}">
                <a16:creationId xmlns:a16="http://schemas.microsoft.com/office/drawing/2014/main" id="{A7DA2988-55DE-6905-D52D-687815ACFE41}"/>
              </a:ext>
            </a:extLst>
          </p:cNvPr>
          <p:cNvSpPr txBox="1"/>
          <p:nvPr/>
        </p:nvSpPr>
        <p:spPr>
          <a:xfrm>
            <a:off x="6096003" y="4926385"/>
            <a:ext cx="5682139"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a:t>Transferred in service, outside any fire service transfer</a:t>
            </a:r>
          </a:p>
        </p:txBody>
      </p:sp>
      <p:sp>
        <p:nvSpPr>
          <p:cNvPr id="7" name="TextBox 6">
            <a:extLst>
              <a:ext uri="{FF2B5EF4-FFF2-40B4-BE49-F238E27FC236}">
                <a16:creationId xmlns:a16="http://schemas.microsoft.com/office/drawing/2014/main" id="{0A1666D1-DE3F-3150-0B65-9E06F3ADB8AB}"/>
              </a:ext>
            </a:extLst>
          </p:cNvPr>
          <p:cNvSpPr txBox="1"/>
          <p:nvPr/>
        </p:nvSpPr>
        <p:spPr>
          <a:xfrm>
            <a:off x="6096003" y="4188153"/>
            <a:ext cx="5682139"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800" dirty="0"/>
              <a:t>Note the difference between current and alternative is 7 years, </a:t>
            </a:r>
            <a:r>
              <a:rPr lang="en-GB" sz="1800" dirty="0" err="1"/>
              <a:t>i.e</a:t>
            </a:r>
            <a:r>
              <a:rPr lang="en-GB" sz="1800" dirty="0"/>
              <a:t> the remedy period.</a:t>
            </a:r>
            <a:endParaRPr lang="en-GB" dirty="0"/>
          </a:p>
        </p:txBody>
      </p:sp>
      <p:sp>
        <p:nvSpPr>
          <p:cNvPr id="8" name="TextBox 7">
            <a:extLst>
              <a:ext uri="{FF2B5EF4-FFF2-40B4-BE49-F238E27FC236}">
                <a16:creationId xmlns:a16="http://schemas.microsoft.com/office/drawing/2014/main" id="{B2916E82-6BC9-4FDC-EAFB-4EFE0B600B83}"/>
              </a:ext>
            </a:extLst>
          </p:cNvPr>
          <p:cNvSpPr txBox="1"/>
          <p:nvPr/>
        </p:nvSpPr>
        <p:spPr>
          <a:xfrm>
            <a:off x="6096003" y="5387618"/>
            <a:ext cx="5682139"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a:t>Added years purchased, if any.</a:t>
            </a:r>
          </a:p>
        </p:txBody>
      </p:sp>
      <p:sp>
        <p:nvSpPr>
          <p:cNvPr id="9" name="Arrow: Right 8">
            <a:extLst>
              <a:ext uri="{FF2B5EF4-FFF2-40B4-BE49-F238E27FC236}">
                <a16:creationId xmlns:a16="http://schemas.microsoft.com/office/drawing/2014/main" id="{E5ABC6EC-3BD1-5B0C-DF0F-E1515199B2C7}"/>
              </a:ext>
            </a:extLst>
          </p:cNvPr>
          <p:cNvSpPr/>
          <p:nvPr/>
        </p:nvSpPr>
        <p:spPr>
          <a:xfrm>
            <a:off x="5497077" y="2188421"/>
            <a:ext cx="465575" cy="17742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679695E2-2F48-63E5-B93C-9DC295A77C4B}"/>
              </a:ext>
            </a:extLst>
          </p:cNvPr>
          <p:cNvSpPr/>
          <p:nvPr/>
        </p:nvSpPr>
        <p:spPr>
          <a:xfrm>
            <a:off x="5544699" y="2840024"/>
            <a:ext cx="465575" cy="17742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Right 10">
            <a:extLst>
              <a:ext uri="{FF2B5EF4-FFF2-40B4-BE49-F238E27FC236}">
                <a16:creationId xmlns:a16="http://schemas.microsoft.com/office/drawing/2014/main" id="{3A461F9F-9C39-01D1-D15E-D80D8D2543D0}"/>
              </a:ext>
            </a:extLst>
          </p:cNvPr>
          <p:cNvSpPr/>
          <p:nvPr/>
        </p:nvSpPr>
        <p:spPr>
          <a:xfrm>
            <a:off x="5520888" y="4511318"/>
            <a:ext cx="465575" cy="17742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6DBC2507-26F3-52A2-912A-C705C83ADA3D}"/>
              </a:ext>
            </a:extLst>
          </p:cNvPr>
          <p:cNvSpPr/>
          <p:nvPr/>
        </p:nvSpPr>
        <p:spPr>
          <a:xfrm>
            <a:off x="5532926" y="5029314"/>
            <a:ext cx="465575" cy="17742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extLst>
              <a:ext uri="{FF2B5EF4-FFF2-40B4-BE49-F238E27FC236}">
                <a16:creationId xmlns:a16="http://schemas.microsoft.com/office/drawing/2014/main" id="{A5FF873A-182D-136E-E231-9149FBE5BAD3}"/>
              </a:ext>
            </a:extLst>
          </p:cNvPr>
          <p:cNvSpPr/>
          <p:nvPr/>
        </p:nvSpPr>
        <p:spPr>
          <a:xfrm>
            <a:off x="5532926" y="5491947"/>
            <a:ext cx="465575" cy="17742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6A694F12-0968-7771-DCA6-751B58A16579}"/>
              </a:ext>
            </a:extLst>
          </p:cNvPr>
          <p:cNvSpPr txBox="1"/>
          <p:nvPr/>
        </p:nvSpPr>
        <p:spPr>
          <a:xfrm>
            <a:off x="1149790" y="1957589"/>
            <a:ext cx="348540" cy="230832"/>
          </a:xfrm>
          <a:prstGeom prst="rect">
            <a:avLst/>
          </a:prstGeom>
          <a:solidFill>
            <a:schemeClr val="bg1"/>
          </a:solidFill>
        </p:spPr>
        <p:txBody>
          <a:bodyPr wrap="square" rtlCol="0">
            <a:spAutoFit/>
          </a:bodyPr>
          <a:lstStyle/>
          <a:p>
            <a:r>
              <a:rPr lang="en-GB" sz="900" dirty="0"/>
              <a:t>£</a:t>
            </a:r>
          </a:p>
        </p:txBody>
      </p:sp>
      <p:sp>
        <p:nvSpPr>
          <p:cNvPr id="15" name="TextBox 14">
            <a:extLst>
              <a:ext uri="{FF2B5EF4-FFF2-40B4-BE49-F238E27FC236}">
                <a16:creationId xmlns:a16="http://schemas.microsoft.com/office/drawing/2014/main" id="{1292A1E7-434B-83C8-4818-B00E394FFBCD}"/>
              </a:ext>
            </a:extLst>
          </p:cNvPr>
          <p:cNvSpPr txBox="1"/>
          <p:nvPr/>
        </p:nvSpPr>
        <p:spPr>
          <a:xfrm>
            <a:off x="2146994" y="1937875"/>
            <a:ext cx="633743" cy="230832"/>
          </a:xfrm>
          <a:prstGeom prst="rect">
            <a:avLst/>
          </a:prstGeom>
          <a:solidFill>
            <a:schemeClr val="bg1"/>
          </a:solidFill>
        </p:spPr>
        <p:txBody>
          <a:bodyPr wrap="square" rtlCol="0">
            <a:spAutoFit/>
          </a:bodyPr>
          <a:lstStyle/>
          <a:p>
            <a:r>
              <a:rPr lang="en-GB" sz="900" dirty="0"/>
              <a:t>£Amount</a:t>
            </a:r>
          </a:p>
        </p:txBody>
      </p:sp>
      <p:sp>
        <p:nvSpPr>
          <p:cNvPr id="16" name="TextBox 15">
            <a:extLst>
              <a:ext uri="{FF2B5EF4-FFF2-40B4-BE49-F238E27FC236}">
                <a16:creationId xmlns:a16="http://schemas.microsoft.com/office/drawing/2014/main" id="{343837C3-9B94-EC36-2154-7C2FA5FA9320}"/>
              </a:ext>
            </a:extLst>
          </p:cNvPr>
          <p:cNvSpPr txBox="1"/>
          <p:nvPr/>
        </p:nvSpPr>
        <p:spPr>
          <a:xfrm>
            <a:off x="2146994" y="3204704"/>
            <a:ext cx="768222" cy="230832"/>
          </a:xfrm>
          <a:prstGeom prst="rect">
            <a:avLst/>
          </a:prstGeom>
          <a:solidFill>
            <a:schemeClr val="bg1"/>
          </a:solidFill>
        </p:spPr>
        <p:txBody>
          <a:bodyPr wrap="square" rtlCol="0">
            <a:spAutoFit/>
          </a:bodyPr>
          <a:lstStyle/>
          <a:p>
            <a:r>
              <a:rPr lang="en-GB" sz="900" dirty="0"/>
              <a:t>Years / Days</a:t>
            </a:r>
          </a:p>
        </p:txBody>
      </p:sp>
      <p:sp>
        <p:nvSpPr>
          <p:cNvPr id="17" name="TextBox 16">
            <a:extLst>
              <a:ext uri="{FF2B5EF4-FFF2-40B4-BE49-F238E27FC236}">
                <a16:creationId xmlns:a16="http://schemas.microsoft.com/office/drawing/2014/main" id="{3AF6ACB5-6A81-9410-C66B-F5C084EB1F17}"/>
              </a:ext>
            </a:extLst>
          </p:cNvPr>
          <p:cNvSpPr txBox="1"/>
          <p:nvPr/>
        </p:nvSpPr>
        <p:spPr>
          <a:xfrm>
            <a:off x="2146994" y="2609192"/>
            <a:ext cx="768222" cy="230832"/>
          </a:xfrm>
          <a:prstGeom prst="rect">
            <a:avLst/>
          </a:prstGeom>
          <a:solidFill>
            <a:schemeClr val="bg1"/>
          </a:solidFill>
        </p:spPr>
        <p:txBody>
          <a:bodyPr wrap="square" rtlCol="0">
            <a:spAutoFit/>
          </a:bodyPr>
          <a:lstStyle/>
          <a:p>
            <a:r>
              <a:rPr lang="en-GB" sz="900" dirty="0"/>
              <a:t>Years / Days</a:t>
            </a:r>
          </a:p>
        </p:txBody>
      </p:sp>
      <p:sp>
        <p:nvSpPr>
          <p:cNvPr id="18" name="TextBox 17">
            <a:extLst>
              <a:ext uri="{FF2B5EF4-FFF2-40B4-BE49-F238E27FC236}">
                <a16:creationId xmlns:a16="http://schemas.microsoft.com/office/drawing/2014/main" id="{2B82410F-A04D-A6D8-DAAD-4D0407570B8B}"/>
              </a:ext>
            </a:extLst>
          </p:cNvPr>
          <p:cNvSpPr txBox="1"/>
          <p:nvPr/>
        </p:nvSpPr>
        <p:spPr>
          <a:xfrm>
            <a:off x="2146994" y="4435840"/>
            <a:ext cx="768222" cy="230832"/>
          </a:xfrm>
          <a:prstGeom prst="rect">
            <a:avLst/>
          </a:prstGeom>
          <a:solidFill>
            <a:schemeClr val="bg1"/>
          </a:solidFill>
        </p:spPr>
        <p:txBody>
          <a:bodyPr wrap="square" rtlCol="0">
            <a:spAutoFit/>
          </a:bodyPr>
          <a:lstStyle/>
          <a:p>
            <a:r>
              <a:rPr lang="en-GB" sz="900" dirty="0"/>
              <a:t>Years / Days</a:t>
            </a:r>
          </a:p>
        </p:txBody>
      </p:sp>
      <p:sp>
        <p:nvSpPr>
          <p:cNvPr id="19" name="TextBox 18">
            <a:extLst>
              <a:ext uri="{FF2B5EF4-FFF2-40B4-BE49-F238E27FC236}">
                <a16:creationId xmlns:a16="http://schemas.microsoft.com/office/drawing/2014/main" id="{3E93B555-A258-D29E-2780-CD825F13DCC4}"/>
              </a:ext>
            </a:extLst>
          </p:cNvPr>
          <p:cNvSpPr txBox="1"/>
          <p:nvPr/>
        </p:nvSpPr>
        <p:spPr>
          <a:xfrm>
            <a:off x="2146994" y="4926385"/>
            <a:ext cx="768222" cy="230832"/>
          </a:xfrm>
          <a:prstGeom prst="rect">
            <a:avLst/>
          </a:prstGeom>
          <a:solidFill>
            <a:schemeClr val="bg1"/>
          </a:solidFill>
        </p:spPr>
        <p:txBody>
          <a:bodyPr wrap="square" rtlCol="0">
            <a:spAutoFit/>
          </a:bodyPr>
          <a:lstStyle/>
          <a:p>
            <a:r>
              <a:rPr lang="en-GB" sz="900" dirty="0"/>
              <a:t>Years / Days</a:t>
            </a:r>
          </a:p>
        </p:txBody>
      </p:sp>
      <p:sp>
        <p:nvSpPr>
          <p:cNvPr id="20" name="TextBox 19">
            <a:extLst>
              <a:ext uri="{FF2B5EF4-FFF2-40B4-BE49-F238E27FC236}">
                <a16:creationId xmlns:a16="http://schemas.microsoft.com/office/drawing/2014/main" id="{F6C7F6DD-AD54-19D2-99FA-A4F51ADFA2E4}"/>
              </a:ext>
            </a:extLst>
          </p:cNvPr>
          <p:cNvSpPr txBox="1"/>
          <p:nvPr/>
        </p:nvSpPr>
        <p:spPr>
          <a:xfrm>
            <a:off x="2146994" y="5286231"/>
            <a:ext cx="768222" cy="230832"/>
          </a:xfrm>
          <a:prstGeom prst="rect">
            <a:avLst/>
          </a:prstGeom>
          <a:solidFill>
            <a:schemeClr val="bg1"/>
          </a:solidFill>
        </p:spPr>
        <p:txBody>
          <a:bodyPr wrap="square" rtlCol="0">
            <a:spAutoFit/>
          </a:bodyPr>
          <a:lstStyle/>
          <a:p>
            <a:r>
              <a:rPr lang="en-GB" sz="900" dirty="0"/>
              <a:t>Years / Days</a:t>
            </a:r>
          </a:p>
        </p:txBody>
      </p:sp>
      <p:sp>
        <p:nvSpPr>
          <p:cNvPr id="21" name="Rectangle 20">
            <a:extLst>
              <a:ext uri="{FF2B5EF4-FFF2-40B4-BE49-F238E27FC236}">
                <a16:creationId xmlns:a16="http://schemas.microsoft.com/office/drawing/2014/main" id="{EF2B98A2-6246-B169-62F1-87CCCBBF8C8F}"/>
              </a:ext>
            </a:extLst>
          </p:cNvPr>
          <p:cNvSpPr/>
          <p:nvPr/>
        </p:nvSpPr>
        <p:spPr>
          <a:xfrm>
            <a:off x="1149790" y="2609192"/>
            <a:ext cx="348540" cy="2308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CA8DACDB-A0E6-3B07-67EA-A2310E7898CC}"/>
              </a:ext>
            </a:extLst>
          </p:cNvPr>
          <p:cNvSpPr/>
          <p:nvPr/>
        </p:nvSpPr>
        <p:spPr>
          <a:xfrm>
            <a:off x="1184497" y="3250470"/>
            <a:ext cx="348540" cy="2308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2817F35B-61A8-7B73-F8E3-8836781C0F0B}"/>
              </a:ext>
            </a:extLst>
          </p:cNvPr>
          <p:cNvSpPr/>
          <p:nvPr/>
        </p:nvSpPr>
        <p:spPr>
          <a:xfrm>
            <a:off x="1166556" y="4461487"/>
            <a:ext cx="348540" cy="2308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C7319F02-5A9B-B15B-C785-06E9EB201BCF}"/>
              </a:ext>
            </a:extLst>
          </p:cNvPr>
          <p:cNvSpPr/>
          <p:nvPr/>
        </p:nvSpPr>
        <p:spPr>
          <a:xfrm>
            <a:off x="1166556" y="4939624"/>
            <a:ext cx="348540" cy="2308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0E993F84-53E4-368C-B27D-238798763062}"/>
              </a:ext>
            </a:extLst>
          </p:cNvPr>
          <p:cNvSpPr/>
          <p:nvPr/>
        </p:nvSpPr>
        <p:spPr>
          <a:xfrm>
            <a:off x="1149790" y="5322785"/>
            <a:ext cx="348540" cy="2308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C2EE354C-ECDC-9F58-4EAB-893FF1A32D8E}"/>
              </a:ext>
            </a:extLst>
          </p:cNvPr>
          <p:cNvSpPr txBox="1"/>
          <p:nvPr/>
        </p:nvSpPr>
        <p:spPr>
          <a:xfrm>
            <a:off x="6096003" y="3588205"/>
            <a:ext cx="5682139"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a:t>FPS1992 – Double Accruals</a:t>
            </a:r>
          </a:p>
        </p:txBody>
      </p:sp>
      <p:sp>
        <p:nvSpPr>
          <p:cNvPr id="5" name="Arrow: Right 4">
            <a:extLst>
              <a:ext uri="{FF2B5EF4-FFF2-40B4-BE49-F238E27FC236}">
                <a16:creationId xmlns:a16="http://schemas.microsoft.com/office/drawing/2014/main" id="{BF79E835-DAA0-6E32-BB30-B678C5E7ACD8}"/>
              </a:ext>
            </a:extLst>
          </p:cNvPr>
          <p:cNvSpPr/>
          <p:nvPr/>
        </p:nvSpPr>
        <p:spPr>
          <a:xfrm>
            <a:off x="5548456" y="3675671"/>
            <a:ext cx="465575" cy="17742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2344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0950D5-52D2-0B68-6799-9853F94F6CED}"/>
              </a:ext>
            </a:extLst>
          </p:cNvPr>
          <p:cNvPicPr>
            <a:picLocks noChangeAspect="1"/>
          </p:cNvPicPr>
          <p:nvPr/>
        </p:nvPicPr>
        <p:blipFill>
          <a:blip r:embed="rId2"/>
          <a:stretch>
            <a:fillRect/>
          </a:stretch>
        </p:blipFill>
        <p:spPr>
          <a:xfrm>
            <a:off x="153522" y="0"/>
            <a:ext cx="5028633" cy="6858000"/>
          </a:xfrm>
          <a:prstGeom prst="rect">
            <a:avLst/>
          </a:prstGeom>
        </p:spPr>
      </p:pic>
      <p:sp>
        <p:nvSpPr>
          <p:cNvPr id="2" name="TextBox 1">
            <a:extLst>
              <a:ext uri="{FF2B5EF4-FFF2-40B4-BE49-F238E27FC236}">
                <a16:creationId xmlns:a16="http://schemas.microsoft.com/office/drawing/2014/main" id="{563E69A4-57C8-8EF8-5E95-60E3BADC81BC}"/>
              </a:ext>
            </a:extLst>
          </p:cNvPr>
          <p:cNvSpPr txBox="1"/>
          <p:nvPr/>
        </p:nvSpPr>
        <p:spPr>
          <a:xfrm>
            <a:off x="5289246" y="1954635"/>
            <a:ext cx="6654711"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600" dirty="0"/>
              <a:t>For current benefits = FPS2015 built up from 1.4.2022 to 31.03.2023 = 1 year.</a:t>
            </a:r>
          </a:p>
          <a:p>
            <a:r>
              <a:rPr lang="en-GB" sz="1600" dirty="0"/>
              <a:t>For alternative benefits = FPS2015 built up from 1.4.2015 to 31.03.2023 = 8 years.</a:t>
            </a:r>
          </a:p>
        </p:txBody>
      </p:sp>
      <p:sp>
        <p:nvSpPr>
          <p:cNvPr id="4" name="TextBox 3">
            <a:extLst>
              <a:ext uri="{FF2B5EF4-FFF2-40B4-BE49-F238E27FC236}">
                <a16:creationId xmlns:a16="http://schemas.microsoft.com/office/drawing/2014/main" id="{EA5DBEC6-B44D-EDC3-CA21-F224A44E00EA}"/>
              </a:ext>
            </a:extLst>
          </p:cNvPr>
          <p:cNvSpPr txBox="1"/>
          <p:nvPr/>
        </p:nvSpPr>
        <p:spPr>
          <a:xfrm>
            <a:off x="5289245" y="2857975"/>
            <a:ext cx="6654711"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600" dirty="0"/>
              <a:t>For both current and alternative, this is FPS2015 for 1.4.2023 to 31.03.2024 = 1 Year.</a:t>
            </a:r>
          </a:p>
        </p:txBody>
      </p:sp>
      <p:sp>
        <p:nvSpPr>
          <p:cNvPr id="5" name="TextBox 4">
            <a:extLst>
              <a:ext uri="{FF2B5EF4-FFF2-40B4-BE49-F238E27FC236}">
                <a16:creationId xmlns:a16="http://schemas.microsoft.com/office/drawing/2014/main" id="{DB08A087-02E5-007F-19BC-D48F8EEA30F7}"/>
              </a:ext>
            </a:extLst>
          </p:cNvPr>
          <p:cNvSpPr txBox="1"/>
          <p:nvPr/>
        </p:nvSpPr>
        <p:spPr>
          <a:xfrm>
            <a:off x="5289246" y="3590488"/>
            <a:ext cx="6654711"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600" dirty="0"/>
              <a:t>This is the revaluation of benefits up to 01.04.2015 to a 31.03.2024 value.</a:t>
            </a:r>
          </a:p>
        </p:txBody>
      </p:sp>
      <p:sp>
        <p:nvSpPr>
          <p:cNvPr id="6" name="TextBox 5">
            <a:extLst>
              <a:ext uri="{FF2B5EF4-FFF2-40B4-BE49-F238E27FC236}">
                <a16:creationId xmlns:a16="http://schemas.microsoft.com/office/drawing/2014/main" id="{7E522A9B-A3BC-C242-BCF3-ADD71BFF677E}"/>
              </a:ext>
            </a:extLst>
          </p:cNvPr>
          <p:cNvSpPr txBox="1"/>
          <p:nvPr/>
        </p:nvSpPr>
        <p:spPr>
          <a:xfrm>
            <a:off x="5289245" y="6459523"/>
            <a:ext cx="6654711"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600" dirty="0"/>
              <a:t>The total FPS2015 built up as of 31.03.2024.  Not projected forward.</a:t>
            </a:r>
          </a:p>
        </p:txBody>
      </p:sp>
      <p:sp>
        <p:nvSpPr>
          <p:cNvPr id="7" name="TextBox 6">
            <a:extLst>
              <a:ext uri="{FF2B5EF4-FFF2-40B4-BE49-F238E27FC236}">
                <a16:creationId xmlns:a16="http://schemas.microsoft.com/office/drawing/2014/main" id="{919D105C-ABA0-7180-631A-4CDEC7BD409F}"/>
              </a:ext>
            </a:extLst>
          </p:cNvPr>
          <p:cNvSpPr txBox="1"/>
          <p:nvPr/>
        </p:nvSpPr>
        <p:spPr>
          <a:xfrm>
            <a:off x="5289246" y="1154740"/>
            <a:ext cx="6654711"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600" dirty="0"/>
              <a:t>CARE pay received in 1.4.2023 to 31.03.2024. Not Pension entitlement.</a:t>
            </a:r>
          </a:p>
        </p:txBody>
      </p:sp>
      <p:sp>
        <p:nvSpPr>
          <p:cNvPr id="9" name="TextBox 8">
            <a:extLst>
              <a:ext uri="{FF2B5EF4-FFF2-40B4-BE49-F238E27FC236}">
                <a16:creationId xmlns:a16="http://schemas.microsoft.com/office/drawing/2014/main" id="{A2AFECF2-1B43-DBB8-9CAA-C53F39F6B257}"/>
              </a:ext>
            </a:extLst>
          </p:cNvPr>
          <p:cNvSpPr txBox="1"/>
          <p:nvPr/>
        </p:nvSpPr>
        <p:spPr>
          <a:xfrm>
            <a:off x="5289245" y="4855728"/>
            <a:ext cx="6654711"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600" dirty="0"/>
              <a:t>The value of any transfer in amounts.</a:t>
            </a:r>
          </a:p>
        </p:txBody>
      </p:sp>
      <p:sp>
        <p:nvSpPr>
          <p:cNvPr id="10" name="TextBox 9">
            <a:extLst>
              <a:ext uri="{FF2B5EF4-FFF2-40B4-BE49-F238E27FC236}">
                <a16:creationId xmlns:a16="http://schemas.microsoft.com/office/drawing/2014/main" id="{EAF1D0B2-7B1C-5F41-F03D-A4068F9A16B2}"/>
              </a:ext>
            </a:extLst>
          </p:cNvPr>
          <p:cNvSpPr txBox="1"/>
          <p:nvPr/>
        </p:nvSpPr>
        <p:spPr>
          <a:xfrm>
            <a:off x="5289245" y="5319071"/>
            <a:ext cx="6654711"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600" dirty="0"/>
              <a:t>The value of any pension sharing orders in place.</a:t>
            </a:r>
          </a:p>
        </p:txBody>
      </p:sp>
      <p:sp>
        <p:nvSpPr>
          <p:cNvPr id="12" name="TextBox 11">
            <a:extLst>
              <a:ext uri="{FF2B5EF4-FFF2-40B4-BE49-F238E27FC236}">
                <a16:creationId xmlns:a16="http://schemas.microsoft.com/office/drawing/2014/main" id="{FB61EDD6-55A1-91AA-43EA-35FB2822D6B4}"/>
              </a:ext>
            </a:extLst>
          </p:cNvPr>
          <p:cNvSpPr txBox="1"/>
          <p:nvPr/>
        </p:nvSpPr>
        <p:spPr>
          <a:xfrm>
            <a:off x="5289245" y="4392385"/>
            <a:ext cx="6654711"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600" dirty="0"/>
              <a:t>The value of any added pension payments.</a:t>
            </a:r>
          </a:p>
        </p:txBody>
      </p:sp>
      <p:sp>
        <p:nvSpPr>
          <p:cNvPr id="17" name="Arrow: Right 16">
            <a:extLst>
              <a:ext uri="{FF2B5EF4-FFF2-40B4-BE49-F238E27FC236}">
                <a16:creationId xmlns:a16="http://schemas.microsoft.com/office/drawing/2014/main" id="{86A06622-9438-B309-BCF1-C1DAB613A514}"/>
              </a:ext>
            </a:extLst>
          </p:cNvPr>
          <p:cNvSpPr/>
          <p:nvPr/>
        </p:nvSpPr>
        <p:spPr>
          <a:xfrm>
            <a:off x="4823670" y="1382930"/>
            <a:ext cx="465575" cy="17742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Right 17">
            <a:extLst>
              <a:ext uri="{FF2B5EF4-FFF2-40B4-BE49-F238E27FC236}">
                <a16:creationId xmlns:a16="http://schemas.microsoft.com/office/drawing/2014/main" id="{44769ED6-77A6-D3F7-C639-9E4777091A0B}"/>
              </a:ext>
            </a:extLst>
          </p:cNvPr>
          <p:cNvSpPr/>
          <p:nvPr/>
        </p:nvSpPr>
        <p:spPr>
          <a:xfrm>
            <a:off x="4823669" y="2273539"/>
            <a:ext cx="465575" cy="17742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rrow: Right 18">
            <a:extLst>
              <a:ext uri="{FF2B5EF4-FFF2-40B4-BE49-F238E27FC236}">
                <a16:creationId xmlns:a16="http://schemas.microsoft.com/office/drawing/2014/main" id="{B346E9B5-4678-D8A2-E24F-A246CDDB2E19}"/>
              </a:ext>
            </a:extLst>
          </p:cNvPr>
          <p:cNvSpPr/>
          <p:nvPr/>
        </p:nvSpPr>
        <p:spPr>
          <a:xfrm>
            <a:off x="4771230" y="3070210"/>
            <a:ext cx="465575" cy="17742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extLst>
              <a:ext uri="{FF2B5EF4-FFF2-40B4-BE49-F238E27FC236}">
                <a16:creationId xmlns:a16="http://schemas.microsoft.com/office/drawing/2014/main" id="{C38CDD81-181F-6096-30DF-2AD4849B7608}"/>
              </a:ext>
            </a:extLst>
          </p:cNvPr>
          <p:cNvSpPr/>
          <p:nvPr/>
        </p:nvSpPr>
        <p:spPr>
          <a:xfrm>
            <a:off x="4771230" y="3707594"/>
            <a:ext cx="465575" cy="17742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rrow: Right 20">
            <a:extLst>
              <a:ext uri="{FF2B5EF4-FFF2-40B4-BE49-F238E27FC236}">
                <a16:creationId xmlns:a16="http://schemas.microsoft.com/office/drawing/2014/main" id="{8F2D5B4C-3C7F-0A29-DC8A-3B4C15283581}"/>
              </a:ext>
            </a:extLst>
          </p:cNvPr>
          <p:cNvSpPr/>
          <p:nvPr/>
        </p:nvSpPr>
        <p:spPr>
          <a:xfrm>
            <a:off x="4805702" y="4472951"/>
            <a:ext cx="465575" cy="17742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rrow: Right 21">
            <a:extLst>
              <a:ext uri="{FF2B5EF4-FFF2-40B4-BE49-F238E27FC236}">
                <a16:creationId xmlns:a16="http://schemas.microsoft.com/office/drawing/2014/main" id="{407403F5-AAA3-2379-5F30-90168D713224}"/>
              </a:ext>
            </a:extLst>
          </p:cNvPr>
          <p:cNvSpPr/>
          <p:nvPr/>
        </p:nvSpPr>
        <p:spPr>
          <a:xfrm>
            <a:off x="4805702" y="4932913"/>
            <a:ext cx="465575" cy="17742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Right 22">
            <a:extLst>
              <a:ext uri="{FF2B5EF4-FFF2-40B4-BE49-F238E27FC236}">
                <a16:creationId xmlns:a16="http://schemas.microsoft.com/office/drawing/2014/main" id="{CE487A40-55BD-3A76-DCB6-FE283D4E55E0}"/>
              </a:ext>
            </a:extLst>
          </p:cNvPr>
          <p:cNvSpPr/>
          <p:nvPr/>
        </p:nvSpPr>
        <p:spPr>
          <a:xfrm>
            <a:off x="4823669" y="5399637"/>
            <a:ext cx="465575" cy="17742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extLst>
              <a:ext uri="{FF2B5EF4-FFF2-40B4-BE49-F238E27FC236}">
                <a16:creationId xmlns:a16="http://schemas.microsoft.com/office/drawing/2014/main" id="{3298612B-716B-4679-2B3A-6768066687C2}"/>
              </a:ext>
            </a:extLst>
          </p:cNvPr>
          <p:cNvSpPr/>
          <p:nvPr/>
        </p:nvSpPr>
        <p:spPr>
          <a:xfrm>
            <a:off x="4805701" y="6540089"/>
            <a:ext cx="465575" cy="17742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E9EB6683-FD73-BF1D-7C51-B47DBFD730EA}"/>
              </a:ext>
            </a:extLst>
          </p:cNvPr>
          <p:cNvSpPr txBox="1"/>
          <p:nvPr/>
        </p:nvSpPr>
        <p:spPr>
          <a:xfrm>
            <a:off x="2774872" y="1155609"/>
            <a:ext cx="771054" cy="230832"/>
          </a:xfrm>
          <a:prstGeom prst="rect">
            <a:avLst/>
          </a:prstGeom>
          <a:solidFill>
            <a:schemeClr val="bg1"/>
          </a:solidFill>
        </p:spPr>
        <p:txBody>
          <a:bodyPr wrap="square" rtlCol="0">
            <a:spAutoFit/>
          </a:bodyPr>
          <a:lstStyle/>
          <a:p>
            <a:r>
              <a:rPr lang="en-GB" sz="900" dirty="0"/>
              <a:t>£ Amount</a:t>
            </a:r>
          </a:p>
        </p:txBody>
      </p:sp>
      <p:sp>
        <p:nvSpPr>
          <p:cNvPr id="27" name="TextBox 26">
            <a:extLst>
              <a:ext uri="{FF2B5EF4-FFF2-40B4-BE49-F238E27FC236}">
                <a16:creationId xmlns:a16="http://schemas.microsoft.com/office/drawing/2014/main" id="{69C8BF24-E57D-2BE7-D340-7DF8D09CF011}"/>
              </a:ext>
            </a:extLst>
          </p:cNvPr>
          <p:cNvSpPr txBox="1"/>
          <p:nvPr/>
        </p:nvSpPr>
        <p:spPr>
          <a:xfrm>
            <a:off x="2774872" y="1996535"/>
            <a:ext cx="771054" cy="230832"/>
          </a:xfrm>
          <a:prstGeom prst="rect">
            <a:avLst/>
          </a:prstGeom>
          <a:solidFill>
            <a:schemeClr val="bg1"/>
          </a:solidFill>
        </p:spPr>
        <p:txBody>
          <a:bodyPr wrap="square" rtlCol="0">
            <a:spAutoFit/>
          </a:bodyPr>
          <a:lstStyle/>
          <a:p>
            <a:r>
              <a:rPr lang="en-GB" sz="900" dirty="0"/>
              <a:t>£ Amount</a:t>
            </a:r>
          </a:p>
        </p:txBody>
      </p:sp>
      <p:sp>
        <p:nvSpPr>
          <p:cNvPr id="28" name="TextBox 27">
            <a:extLst>
              <a:ext uri="{FF2B5EF4-FFF2-40B4-BE49-F238E27FC236}">
                <a16:creationId xmlns:a16="http://schemas.microsoft.com/office/drawing/2014/main" id="{3FE60C99-51EE-07E3-FC6C-9FB32AC838CA}"/>
              </a:ext>
            </a:extLst>
          </p:cNvPr>
          <p:cNvSpPr txBox="1"/>
          <p:nvPr/>
        </p:nvSpPr>
        <p:spPr>
          <a:xfrm>
            <a:off x="2774872" y="2873431"/>
            <a:ext cx="771054" cy="230832"/>
          </a:xfrm>
          <a:prstGeom prst="rect">
            <a:avLst/>
          </a:prstGeom>
          <a:solidFill>
            <a:schemeClr val="bg1"/>
          </a:solidFill>
        </p:spPr>
        <p:txBody>
          <a:bodyPr wrap="square" rtlCol="0">
            <a:spAutoFit/>
          </a:bodyPr>
          <a:lstStyle/>
          <a:p>
            <a:r>
              <a:rPr lang="en-GB" sz="900" dirty="0"/>
              <a:t>£ Amount</a:t>
            </a:r>
          </a:p>
        </p:txBody>
      </p:sp>
      <p:sp>
        <p:nvSpPr>
          <p:cNvPr id="29" name="TextBox 28">
            <a:extLst>
              <a:ext uri="{FF2B5EF4-FFF2-40B4-BE49-F238E27FC236}">
                <a16:creationId xmlns:a16="http://schemas.microsoft.com/office/drawing/2014/main" id="{6AC1AB8D-9035-76BA-610A-F81241F5ACED}"/>
              </a:ext>
            </a:extLst>
          </p:cNvPr>
          <p:cNvSpPr txBox="1"/>
          <p:nvPr/>
        </p:nvSpPr>
        <p:spPr>
          <a:xfrm>
            <a:off x="2774872" y="3606603"/>
            <a:ext cx="771054" cy="230832"/>
          </a:xfrm>
          <a:prstGeom prst="rect">
            <a:avLst/>
          </a:prstGeom>
          <a:solidFill>
            <a:schemeClr val="bg1"/>
          </a:solidFill>
        </p:spPr>
        <p:txBody>
          <a:bodyPr wrap="square" rtlCol="0">
            <a:spAutoFit/>
          </a:bodyPr>
          <a:lstStyle/>
          <a:p>
            <a:r>
              <a:rPr lang="en-GB" sz="900" dirty="0"/>
              <a:t>£ Amount</a:t>
            </a:r>
          </a:p>
        </p:txBody>
      </p:sp>
      <p:sp>
        <p:nvSpPr>
          <p:cNvPr id="30" name="TextBox 29">
            <a:extLst>
              <a:ext uri="{FF2B5EF4-FFF2-40B4-BE49-F238E27FC236}">
                <a16:creationId xmlns:a16="http://schemas.microsoft.com/office/drawing/2014/main" id="{F3561787-379D-FFDF-CD93-0CEE2659F8EE}"/>
              </a:ext>
            </a:extLst>
          </p:cNvPr>
          <p:cNvSpPr txBox="1"/>
          <p:nvPr/>
        </p:nvSpPr>
        <p:spPr>
          <a:xfrm>
            <a:off x="2774872" y="4855728"/>
            <a:ext cx="771054" cy="230832"/>
          </a:xfrm>
          <a:prstGeom prst="rect">
            <a:avLst/>
          </a:prstGeom>
          <a:solidFill>
            <a:schemeClr val="bg1"/>
          </a:solidFill>
        </p:spPr>
        <p:txBody>
          <a:bodyPr wrap="square" rtlCol="0">
            <a:spAutoFit/>
          </a:bodyPr>
          <a:lstStyle/>
          <a:p>
            <a:r>
              <a:rPr lang="en-GB" sz="900" dirty="0"/>
              <a:t>£ Amount</a:t>
            </a:r>
          </a:p>
        </p:txBody>
      </p:sp>
      <p:sp>
        <p:nvSpPr>
          <p:cNvPr id="31" name="TextBox 30">
            <a:extLst>
              <a:ext uri="{FF2B5EF4-FFF2-40B4-BE49-F238E27FC236}">
                <a16:creationId xmlns:a16="http://schemas.microsoft.com/office/drawing/2014/main" id="{6B80B0A5-BF60-21E2-C0FA-38216B31829E}"/>
              </a:ext>
            </a:extLst>
          </p:cNvPr>
          <p:cNvSpPr txBox="1"/>
          <p:nvPr/>
        </p:nvSpPr>
        <p:spPr>
          <a:xfrm>
            <a:off x="2757505" y="5140850"/>
            <a:ext cx="771054" cy="230832"/>
          </a:xfrm>
          <a:prstGeom prst="rect">
            <a:avLst/>
          </a:prstGeom>
          <a:solidFill>
            <a:schemeClr val="bg1"/>
          </a:solidFill>
        </p:spPr>
        <p:txBody>
          <a:bodyPr wrap="square" rtlCol="0">
            <a:spAutoFit/>
          </a:bodyPr>
          <a:lstStyle/>
          <a:p>
            <a:r>
              <a:rPr lang="en-GB" sz="900" dirty="0"/>
              <a:t>£ Amount</a:t>
            </a:r>
          </a:p>
        </p:txBody>
      </p:sp>
      <p:sp>
        <p:nvSpPr>
          <p:cNvPr id="32" name="TextBox 31">
            <a:extLst>
              <a:ext uri="{FF2B5EF4-FFF2-40B4-BE49-F238E27FC236}">
                <a16:creationId xmlns:a16="http://schemas.microsoft.com/office/drawing/2014/main" id="{17DABDA2-F9B9-1347-01DE-21A291850731}"/>
              </a:ext>
            </a:extLst>
          </p:cNvPr>
          <p:cNvSpPr txBox="1"/>
          <p:nvPr/>
        </p:nvSpPr>
        <p:spPr>
          <a:xfrm>
            <a:off x="2774872" y="5890726"/>
            <a:ext cx="771054" cy="230832"/>
          </a:xfrm>
          <a:prstGeom prst="rect">
            <a:avLst/>
          </a:prstGeom>
          <a:solidFill>
            <a:schemeClr val="bg1"/>
          </a:solidFill>
        </p:spPr>
        <p:txBody>
          <a:bodyPr wrap="square" rtlCol="0">
            <a:spAutoFit/>
          </a:bodyPr>
          <a:lstStyle/>
          <a:p>
            <a:r>
              <a:rPr lang="en-GB" sz="900" dirty="0"/>
              <a:t>£ Amount</a:t>
            </a:r>
          </a:p>
        </p:txBody>
      </p:sp>
      <p:sp>
        <p:nvSpPr>
          <p:cNvPr id="33" name="TextBox 32">
            <a:extLst>
              <a:ext uri="{FF2B5EF4-FFF2-40B4-BE49-F238E27FC236}">
                <a16:creationId xmlns:a16="http://schemas.microsoft.com/office/drawing/2014/main" id="{1DF119B4-FAD9-0330-900C-D383ED585299}"/>
              </a:ext>
            </a:extLst>
          </p:cNvPr>
          <p:cNvSpPr txBox="1"/>
          <p:nvPr/>
        </p:nvSpPr>
        <p:spPr>
          <a:xfrm>
            <a:off x="2774872" y="6486679"/>
            <a:ext cx="771054" cy="230832"/>
          </a:xfrm>
          <a:prstGeom prst="rect">
            <a:avLst/>
          </a:prstGeom>
          <a:solidFill>
            <a:schemeClr val="bg1"/>
          </a:solidFill>
        </p:spPr>
        <p:txBody>
          <a:bodyPr wrap="square" rtlCol="0">
            <a:spAutoFit/>
          </a:bodyPr>
          <a:lstStyle/>
          <a:p>
            <a:r>
              <a:rPr lang="en-GB" sz="900" dirty="0"/>
              <a:t>£ Amount</a:t>
            </a:r>
          </a:p>
        </p:txBody>
      </p:sp>
      <p:sp>
        <p:nvSpPr>
          <p:cNvPr id="34" name="TextBox 33">
            <a:extLst>
              <a:ext uri="{FF2B5EF4-FFF2-40B4-BE49-F238E27FC236}">
                <a16:creationId xmlns:a16="http://schemas.microsoft.com/office/drawing/2014/main" id="{5551E75F-632B-ADF1-2168-95F96BB9DE18}"/>
              </a:ext>
            </a:extLst>
          </p:cNvPr>
          <p:cNvSpPr txBox="1"/>
          <p:nvPr/>
        </p:nvSpPr>
        <p:spPr>
          <a:xfrm>
            <a:off x="2774872" y="4176846"/>
            <a:ext cx="771054" cy="230832"/>
          </a:xfrm>
          <a:prstGeom prst="rect">
            <a:avLst/>
          </a:prstGeom>
          <a:solidFill>
            <a:schemeClr val="bg1"/>
          </a:solidFill>
        </p:spPr>
        <p:txBody>
          <a:bodyPr wrap="square" rtlCol="0">
            <a:spAutoFit/>
          </a:bodyPr>
          <a:lstStyle/>
          <a:p>
            <a:r>
              <a:rPr lang="en-GB" sz="900" dirty="0"/>
              <a:t>£ Amount</a:t>
            </a:r>
          </a:p>
        </p:txBody>
      </p:sp>
      <p:sp>
        <p:nvSpPr>
          <p:cNvPr id="35" name="TextBox 34">
            <a:extLst>
              <a:ext uri="{FF2B5EF4-FFF2-40B4-BE49-F238E27FC236}">
                <a16:creationId xmlns:a16="http://schemas.microsoft.com/office/drawing/2014/main" id="{26A000D1-F618-D934-9C98-A776C783BB82}"/>
              </a:ext>
            </a:extLst>
          </p:cNvPr>
          <p:cNvSpPr txBox="1"/>
          <p:nvPr/>
        </p:nvSpPr>
        <p:spPr>
          <a:xfrm>
            <a:off x="591488" y="1163154"/>
            <a:ext cx="771054" cy="230832"/>
          </a:xfrm>
          <a:prstGeom prst="rect">
            <a:avLst/>
          </a:prstGeom>
          <a:solidFill>
            <a:schemeClr val="bg1"/>
          </a:solidFill>
        </p:spPr>
        <p:txBody>
          <a:bodyPr wrap="square" rtlCol="0">
            <a:spAutoFit/>
          </a:bodyPr>
          <a:lstStyle/>
          <a:p>
            <a:r>
              <a:rPr lang="en-GB" sz="900" dirty="0"/>
              <a:t>£ Amount</a:t>
            </a:r>
          </a:p>
        </p:txBody>
      </p:sp>
      <p:sp>
        <p:nvSpPr>
          <p:cNvPr id="36" name="TextBox 35">
            <a:extLst>
              <a:ext uri="{FF2B5EF4-FFF2-40B4-BE49-F238E27FC236}">
                <a16:creationId xmlns:a16="http://schemas.microsoft.com/office/drawing/2014/main" id="{CDE2EE12-552B-D03B-7443-B84A2665478A}"/>
              </a:ext>
            </a:extLst>
          </p:cNvPr>
          <p:cNvSpPr txBox="1"/>
          <p:nvPr/>
        </p:nvSpPr>
        <p:spPr>
          <a:xfrm>
            <a:off x="591488" y="2004080"/>
            <a:ext cx="771054" cy="230832"/>
          </a:xfrm>
          <a:prstGeom prst="rect">
            <a:avLst/>
          </a:prstGeom>
          <a:solidFill>
            <a:schemeClr val="bg1"/>
          </a:solidFill>
        </p:spPr>
        <p:txBody>
          <a:bodyPr wrap="square" rtlCol="0">
            <a:spAutoFit/>
          </a:bodyPr>
          <a:lstStyle/>
          <a:p>
            <a:r>
              <a:rPr lang="en-GB" sz="900" dirty="0"/>
              <a:t>£ Amount</a:t>
            </a:r>
          </a:p>
        </p:txBody>
      </p:sp>
      <p:sp>
        <p:nvSpPr>
          <p:cNvPr id="37" name="TextBox 36">
            <a:extLst>
              <a:ext uri="{FF2B5EF4-FFF2-40B4-BE49-F238E27FC236}">
                <a16:creationId xmlns:a16="http://schemas.microsoft.com/office/drawing/2014/main" id="{E6DC861F-320F-5A4B-14A0-58060106F8C1}"/>
              </a:ext>
            </a:extLst>
          </p:cNvPr>
          <p:cNvSpPr txBox="1"/>
          <p:nvPr/>
        </p:nvSpPr>
        <p:spPr>
          <a:xfrm>
            <a:off x="591488" y="2880976"/>
            <a:ext cx="771054" cy="230832"/>
          </a:xfrm>
          <a:prstGeom prst="rect">
            <a:avLst/>
          </a:prstGeom>
          <a:solidFill>
            <a:schemeClr val="bg1"/>
          </a:solidFill>
        </p:spPr>
        <p:txBody>
          <a:bodyPr wrap="square" rtlCol="0">
            <a:spAutoFit/>
          </a:bodyPr>
          <a:lstStyle/>
          <a:p>
            <a:r>
              <a:rPr lang="en-GB" sz="900" dirty="0"/>
              <a:t>£ Amount</a:t>
            </a:r>
          </a:p>
        </p:txBody>
      </p:sp>
      <p:sp>
        <p:nvSpPr>
          <p:cNvPr id="38" name="TextBox 37">
            <a:extLst>
              <a:ext uri="{FF2B5EF4-FFF2-40B4-BE49-F238E27FC236}">
                <a16:creationId xmlns:a16="http://schemas.microsoft.com/office/drawing/2014/main" id="{8EC5FB39-5F8B-5B96-554A-A0F9F3BD967E}"/>
              </a:ext>
            </a:extLst>
          </p:cNvPr>
          <p:cNvSpPr txBox="1"/>
          <p:nvPr/>
        </p:nvSpPr>
        <p:spPr>
          <a:xfrm>
            <a:off x="591488" y="3614148"/>
            <a:ext cx="771054" cy="230832"/>
          </a:xfrm>
          <a:prstGeom prst="rect">
            <a:avLst/>
          </a:prstGeom>
          <a:solidFill>
            <a:schemeClr val="bg1"/>
          </a:solidFill>
        </p:spPr>
        <p:txBody>
          <a:bodyPr wrap="square" rtlCol="0">
            <a:spAutoFit/>
          </a:bodyPr>
          <a:lstStyle/>
          <a:p>
            <a:r>
              <a:rPr lang="en-GB" sz="900" dirty="0"/>
              <a:t>£ Amount</a:t>
            </a:r>
          </a:p>
        </p:txBody>
      </p:sp>
      <p:sp>
        <p:nvSpPr>
          <p:cNvPr id="39" name="TextBox 38">
            <a:extLst>
              <a:ext uri="{FF2B5EF4-FFF2-40B4-BE49-F238E27FC236}">
                <a16:creationId xmlns:a16="http://schemas.microsoft.com/office/drawing/2014/main" id="{750BFF9B-10B5-D436-78CE-573BEEB4B725}"/>
              </a:ext>
            </a:extLst>
          </p:cNvPr>
          <p:cNvSpPr txBox="1"/>
          <p:nvPr/>
        </p:nvSpPr>
        <p:spPr>
          <a:xfrm>
            <a:off x="591488" y="4863273"/>
            <a:ext cx="771054" cy="230832"/>
          </a:xfrm>
          <a:prstGeom prst="rect">
            <a:avLst/>
          </a:prstGeom>
          <a:solidFill>
            <a:schemeClr val="bg1"/>
          </a:solidFill>
        </p:spPr>
        <p:txBody>
          <a:bodyPr wrap="square" rtlCol="0">
            <a:spAutoFit/>
          </a:bodyPr>
          <a:lstStyle/>
          <a:p>
            <a:r>
              <a:rPr lang="en-GB" sz="900" dirty="0"/>
              <a:t>£ Amount</a:t>
            </a:r>
          </a:p>
        </p:txBody>
      </p:sp>
      <p:sp>
        <p:nvSpPr>
          <p:cNvPr id="40" name="TextBox 39">
            <a:extLst>
              <a:ext uri="{FF2B5EF4-FFF2-40B4-BE49-F238E27FC236}">
                <a16:creationId xmlns:a16="http://schemas.microsoft.com/office/drawing/2014/main" id="{00EC65E6-782B-406E-2707-CC02C034EAD0}"/>
              </a:ext>
            </a:extLst>
          </p:cNvPr>
          <p:cNvSpPr txBox="1"/>
          <p:nvPr/>
        </p:nvSpPr>
        <p:spPr>
          <a:xfrm>
            <a:off x="574121" y="5148395"/>
            <a:ext cx="771054" cy="230832"/>
          </a:xfrm>
          <a:prstGeom prst="rect">
            <a:avLst/>
          </a:prstGeom>
          <a:solidFill>
            <a:schemeClr val="bg1"/>
          </a:solidFill>
        </p:spPr>
        <p:txBody>
          <a:bodyPr wrap="square" rtlCol="0">
            <a:spAutoFit/>
          </a:bodyPr>
          <a:lstStyle/>
          <a:p>
            <a:r>
              <a:rPr lang="en-GB" sz="900" dirty="0"/>
              <a:t>£ Amount</a:t>
            </a:r>
          </a:p>
        </p:txBody>
      </p:sp>
      <p:sp>
        <p:nvSpPr>
          <p:cNvPr id="41" name="TextBox 40">
            <a:extLst>
              <a:ext uri="{FF2B5EF4-FFF2-40B4-BE49-F238E27FC236}">
                <a16:creationId xmlns:a16="http://schemas.microsoft.com/office/drawing/2014/main" id="{3929FF18-34C6-D5B7-8C11-5DA08FC775AE}"/>
              </a:ext>
            </a:extLst>
          </p:cNvPr>
          <p:cNvSpPr txBox="1"/>
          <p:nvPr/>
        </p:nvSpPr>
        <p:spPr>
          <a:xfrm>
            <a:off x="591488" y="5898271"/>
            <a:ext cx="771054" cy="230832"/>
          </a:xfrm>
          <a:prstGeom prst="rect">
            <a:avLst/>
          </a:prstGeom>
          <a:solidFill>
            <a:schemeClr val="bg1"/>
          </a:solidFill>
        </p:spPr>
        <p:txBody>
          <a:bodyPr wrap="square" rtlCol="0">
            <a:spAutoFit/>
          </a:bodyPr>
          <a:lstStyle/>
          <a:p>
            <a:r>
              <a:rPr lang="en-GB" sz="900" dirty="0"/>
              <a:t>£ Amount</a:t>
            </a:r>
          </a:p>
        </p:txBody>
      </p:sp>
      <p:sp>
        <p:nvSpPr>
          <p:cNvPr id="42" name="TextBox 41">
            <a:extLst>
              <a:ext uri="{FF2B5EF4-FFF2-40B4-BE49-F238E27FC236}">
                <a16:creationId xmlns:a16="http://schemas.microsoft.com/office/drawing/2014/main" id="{E870D262-D759-52AE-6FD2-320DA1E359AB}"/>
              </a:ext>
            </a:extLst>
          </p:cNvPr>
          <p:cNvSpPr txBox="1"/>
          <p:nvPr/>
        </p:nvSpPr>
        <p:spPr>
          <a:xfrm>
            <a:off x="591488" y="6494224"/>
            <a:ext cx="771054" cy="230832"/>
          </a:xfrm>
          <a:prstGeom prst="rect">
            <a:avLst/>
          </a:prstGeom>
          <a:solidFill>
            <a:schemeClr val="bg1"/>
          </a:solidFill>
        </p:spPr>
        <p:txBody>
          <a:bodyPr wrap="square" rtlCol="0">
            <a:spAutoFit/>
          </a:bodyPr>
          <a:lstStyle/>
          <a:p>
            <a:r>
              <a:rPr lang="en-GB" sz="900" dirty="0"/>
              <a:t>£ Amount</a:t>
            </a:r>
          </a:p>
        </p:txBody>
      </p:sp>
      <p:sp>
        <p:nvSpPr>
          <p:cNvPr id="43" name="TextBox 42">
            <a:extLst>
              <a:ext uri="{FF2B5EF4-FFF2-40B4-BE49-F238E27FC236}">
                <a16:creationId xmlns:a16="http://schemas.microsoft.com/office/drawing/2014/main" id="{F7A5A611-2A8E-3E74-4EE2-A90180AE8131}"/>
              </a:ext>
            </a:extLst>
          </p:cNvPr>
          <p:cNvSpPr txBox="1"/>
          <p:nvPr/>
        </p:nvSpPr>
        <p:spPr>
          <a:xfrm>
            <a:off x="591488" y="4184391"/>
            <a:ext cx="771054" cy="230832"/>
          </a:xfrm>
          <a:prstGeom prst="rect">
            <a:avLst/>
          </a:prstGeom>
          <a:solidFill>
            <a:schemeClr val="bg1"/>
          </a:solidFill>
        </p:spPr>
        <p:txBody>
          <a:bodyPr wrap="square" rtlCol="0">
            <a:spAutoFit/>
          </a:bodyPr>
          <a:lstStyle/>
          <a:p>
            <a:r>
              <a:rPr lang="en-GB" sz="900" dirty="0"/>
              <a:t>£ Amount</a:t>
            </a:r>
          </a:p>
        </p:txBody>
      </p:sp>
    </p:spTree>
    <p:extLst>
      <p:ext uri="{BB962C8B-B14F-4D97-AF65-F5344CB8AC3E}">
        <p14:creationId xmlns:p14="http://schemas.microsoft.com/office/powerpoint/2010/main" val="1380333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47DE8D-25CC-B364-6B8C-E5FC9ABFF977}"/>
              </a:ext>
            </a:extLst>
          </p:cNvPr>
          <p:cNvPicPr/>
          <p:nvPr/>
        </p:nvPicPr>
        <p:blipFill>
          <a:blip r:embed="rId2"/>
          <a:stretch>
            <a:fillRect/>
          </a:stretch>
        </p:blipFill>
        <p:spPr>
          <a:xfrm>
            <a:off x="609600" y="1"/>
            <a:ext cx="10972800" cy="449910"/>
          </a:xfrm>
          <a:prstGeom prst="rect">
            <a:avLst/>
          </a:prstGeom>
        </p:spPr>
      </p:pic>
      <p:pic>
        <p:nvPicPr>
          <p:cNvPr id="3" name="Picture 2">
            <a:extLst>
              <a:ext uri="{FF2B5EF4-FFF2-40B4-BE49-F238E27FC236}">
                <a16:creationId xmlns:a16="http://schemas.microsoft.com/office/drawing/2014/main" id="{97BD4D67-4B3A-AB17-B7A0-721B529FAB55}"/>
              </a:ext>
            </a:extLst>
          </p:cNvPr>
          <p:cNvPicPr/>
          <p:nvPr/>
        </p:nvPicPr>
        <p:blipFill>
          <a:blip r:embed="rId3"/>
          <a:stretch>
            <a:fillRect/>
          </a:stretch>
        </p:blipFill>
        <p:spPr>
          <a:xfrm>
            <a:off x="609600" y="5808209"/>
            <a:ext cx="10972800" cy="1049790"/>
          </a:xfrm>
          <a:prstGeom prst="rect">
            <a:avLst/>
          </a:prstGeom>
        </p:spPr>
      </p:pic>
      <p:pic>
        <p:nvPicPr>
          <p:cNvPr id="8" name="Picture 7" descr="A cartoon character leaning on a question mark">
            <a:extLst>
              <a:ext uri="{FF2B5EF4-FFF2-40B4-BE49-F238E27FC236}">
                <a16:creationId xmlns:a16="http://schemas.microsoft.com/office/drawing/2014/main" id="{4E15F969-21B6-901D-3974-BB4A5C04517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20442" y="3499751"/>
            <a:ext cx="2590800" cy="2590800"/>
          </a:xfrm>
          <a:prstGeom prst="rect">
            <a:avLst/>
          </a:prstGeom>
        </p:spPr>
      </p:pic>
      <p:sp>
        <p:nvSpPr>
          <p:cNvPr id="10" name="TextBox 9">
            <a:extLst>
              <a:ext uri="{FF2B5EF4-FFF2-40B4-BE49-F238E27FC236}">
                <a16:creationId xmlns:a16="http://schemas.microsoft.com/office/drawing/2014/main" id="{969208F3-E234-B134-E6B1-525F58A5E92A}"/>
              </a:ext>
            </a:extLst>
          </p:cNvPr>
          <p:cNvSpPr txBox="1"/>
          <p:nvPr/>
        </p:nvSpPr>
        <p:spPr>
          <a:xfrm>
            <a:off x="2795588" y="983721"/>
            <a:ext cx="8877300" cy="2862322"/>
          </a:xfrm>
          <a:prstGeom prst="rect">
            <a:avLst/>
          </a:prstGeom>
          <a:noFill/>
        </p:spPr>
        <p:txBody>
          <a:bodyPr wrap="square" rtlCol="0">
            <a:spAutoFit/>
          </a:bodyPr>
          <a:lstStyle/>
          <a:p>
            <a:r>
              <a:rPr lang="en-GB" sz="7200" dirty="0"/>
              <a:t>Questions</a:t>
            </a:r>
          </a:p>
          <a:p>
            <a:endParaRPr lang="en-GB" sz="3600" dirty="0"/>
          </a:p>
          <a:p>
            <a:r>
              <a:rPr lang="en-GB" sz="3600" dirty="0"/>
              <a:t>Still to be covered;</a:t>
            </a:r>
          </a:p>
          <a:p>
            <a:pPr marL="285750" indent="-285750">
              <a:buFont typeface="Arial" panose="020B0604020202020204" pitchFamily="34" charset="0"/>
              <a:buChar char="•"/>
            </a:pPr>
            <a:r>
              <a:rPr lang="en-GB" sz="3600" dirty="0"/>
              <a:t>Contribution Adjustments</a:t>
            </a:r>
          </a:p>
        </p:txBody>
      </p:sp>
    </p:spTree>
    <p:extLst>
      <p:ext uri="{BB962C8B-B14F-4D97-AF65-F5344CB8AC3E}">
        <p14:creationId xmlns:p14="http://schemas.microsoft.com/office/powerpoint/2010/main" val="22116368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AAC7C0-5229-2713-112D-778FD70B473A}"/>
              </a:ext>
            </a:extLst>
          </p:cNvPr>
          <p:cNvPicPr/>
          <p:nvPr/>
        </p:nvPicPr>
        <p:blipFill>
          <a:blip r:embed="rId2"/>
          <a:stretch>
            <a:fillRect/>
          </a:stretch>
        </p:blipFill>
        <p:spPr>
          <a:xfrm>
            <a:off x="609600" y="1"/>
            <a:ext cx="10972800" cy="449910"/>
          </a:xfrm>
          <a:prstGeom prst="rect">
            <a:avLst/>
          </a:prstGeom>
        </p:spPr>
      </p:pic>
      <p:pic>
        <p:nvPicPr>
          <p:cNvPr id="3" name="Picture 2">
            <a:extLst>
              <a:ext uri="{FF2B5EF4-FFF2-40B4-BE49-F238E27FC236}">
                <a16:creationId xmlns:a16="http://schemas.microsoft.com/office/drawing/2014/main" id="{8CA3F769-64E9-EBAA-B2C7-BDE129630515}"/>
              </a:ext>
            </a:extLst>
          </p:cNvPr>
          <p:cNvPicPr/>
          <p:nvPr/>
        </p:nvPicPr>
        <p:blipFill>
          <a:blip r:embed="rId3"/>
          <a:stretch>
            <a:fillRect/>
          </a:stretch>
        </p:blipFill>
        <p:spPr>
          <a:xfrm>
            <a:off x="609600" y="5649531"/>
            <a:ext cx="10972800" cy="1049790"/>
          </a:xfrm>
          <a:prstGeom prst="rect">
            <a:avLst/>
          </a:prstGeom>
        </p:spPr>
      </p:pic>
      <p:sp>
        <p:nvSpPr>
          <p:cNvPr id="4" name="Title 3">
            <a:extLst>
              <a:ext uri="{FF2B5EF4-FFF2-40B4-BE49-F238E27FC236}">
                <a16:creationId xmlns:a16="http://schemas.microsoft.com/office/drawing/2014/main" id="{599366A6-92BE-464C-11DF-4A2ECA6016C6}"/>
              </a:ext>
            </a:extLst>
          </p:cNvPr>
          <p:cNvSpPr>
            <a:spLocks noGrp="1"/>
          </p:cNvSpPr>
          <p:nvPr>
            <p:ph type="title"/>
          </p:nvPr>
        </p:nvSpPr>
        <p:spPr/>
        <p:txBody>
          <a:bodyPr/>
          <a:lstStyle/>
          <a:p>
            <a:r>
              <a:rPr lang="en-GB" b="1" u="sng" dirty="0">
                <a:solidFill>
                  <a:schemeClr val="accent2">
                    <a:lumMod val="75000"/>
                  </a:schemeClr>
                </a:solidFill>
                <a:latin typeface="Arial Black" panose="020B0A04020102020204" pitchFamily="34" charset="0"/>
              </a:rPr>
              <a:t>What and Why?</a:t>
            </a:r>
          </a:p>
        </p:txBody>
      </p:sp>
      <p:sp>
        <p:nvSpPr>
          <p:cNvPr id="5" name="Content Placeholder 4">
            <a:extLst>
              <a:ext uri="{FF2B5EF4-FFF2-40B4-BE49-F238E27FC236}">
                <a16:creationId xmlns:a16="http://schemas.microsoft.com/office/drawing/2014/main" id="{8DA62CA8-7250-F1F2-6FF8-FA63F40B8AEE}"/>
              </a:ext>
            </a:extLst>
          </p:cNvPr>
          <p:cNvSpPr>
            <a:spLocks noGrp="1"/>
          </p:cNvSpPr>
          <p:nvPr>
            <p:ph sz="half" idx="1"/>
          </p:nvPr>
        </p:nvSpPr>
        <p:spPr>
          <a:xfrm>
            <a:off x="609600" y="1376045"/>
            <a:ext cx="5181600" cy="4351338"/>
          </a:xfrm>
        </p:spPr>
        <p:txBody>
          <a:bodyPr>
            <a:normAutofit fontScale="92500"/>
          </a:bodyPr>
          <a:lstStyle/>
          <a:p>
            <a:r>
              <a:rPr lang="en-GB" dirty="0"/>
              <a:t>A contribution adjustment is required to take into account </a:t>
            </a:r>
            <a:r>
              <a:rPr lang="en-GB" b="1" u="sng" dirty="0"/>
              <a:t>under</a:t>
            </a:r>
            <a:r>
              <a:rPr lang="en-GB" dirty="0"/>
              <a:t> or </a:t>
            </a:r>
            <a:r>
              <a:rPr lang="en-GB" b="1" u="sng" dirty="0"/>
              <a:t>overpaid</a:t>
            </a:r>
            <a:r>
              <a:rPr lang="en-GB" dirty="0"/>
              <a:t> contributions in the remedy period</a:t>
            </a:r>
          </a:p>
          <a:p>
            <a:endParaRPr lang="en-GB" dirty="0"/>
          </a:p>
          <a:p>
            <a:r>
              <a:rPr lang="en-GB" dirty="0"/>
              <a:t>The Employee contribution rates across </a:t>
            </a:r>
            <a:r>
              <a:rPr lang="en-GB" b="1" dirty="0">
                <a:solidFill>
                  <a:schemeClr val="accent1"/>
                </a:solidFill>
              </a:rPr>
              <a:t>FPS1992 and Modified Scheme</a:t>
            </a:r>
            <a:r>
              <a:rPr lang="en-GB" dirty="0"/>
              <a:t>, </a:t>
            </a:r>
            <a:r>
              <a:rPr lang="en-GB" b="1" dirty="0">
                <a:solidFill>
                  <a:schemeClr val="accent6">
                    <a:lumMod val="75000"/>
                  </a:schemeClr>
                </a:solidFill>
              </a:rPr>
              <a:t>FPS2006</a:t>
            </a:r>
            <a:r>
              <a:rPr lang="en-GB" dirty="0"/>
              <a:t> and </a:t>
            </a:r>
            <a:r>
              <a:rPr lang="en-GB" b="1" dirty="0">
                <a:solidFill>
                  <a:schemeClr val="accent2">
                    <a:lumMod val="75000"/>
                  </a:schemeClr>
                </a:solidFill>
              </a:rPr>
              <a:t>FPS2015</a:t>
            </a:r>
            <a:r>
              <a:rPr lang="en-GB" dirty="0"/>
              <a:t> are different.</a:t>
            </a:r>
          </a:p>
          <a:p>
            <a:endParaRPr lang="en-GB" dirty="0"/>
          </a:p>
          <a:p>
            <a:r>
              <a:rPr lang="en-GB" dirty="0"/>
              <a:t>FPS1992* – Highest</a:t>
            </a:r>
          </a:p>
          <a:p>
            <a:r>
              <a:rPr lang="en-GB" dirty="0"/>
              <a:t>FPS2015 – Middle</a:t>
            </a:r>
          </a:p>
          <a:p>
            <a:r>
              <a:rPr lang="en-GB" dirty="0"/>
              <a:t>FPS2006 – Lowest</a:t>
            </a:r>
          </a:p>
        </p:txBody>
      </p:sp>
      <p:graphicFrame>
        <p:nvGraphicFramePr>
          <p:cNvPr id="13" name="Table 12">
            <a:extLst>
              <a:ext uri="{FF2B5EF4-FFF2-40B4-BE49-F238E27FC236}">
                <a16:creationId xmlns:a16="http://schemas.microsoft.com/office/drawing/2014/main" id="{1450C9D0-D58B-BE51-5343-370A5D1E7CB0}"/>
              </a:ext>
            </a:extLst>
          </p:cNvPr>
          <p:cNvGraphicFramePr>
            <a:graphicFrameLocks noGrp="1"/>
          </p:cNvGraphicFramePr>
          <p:nvPr>
            <p:extLst>
              <p:ext uri="{D42A27DB-BD31-4B8C-83A1-F6EECF244321}">
                <p14:modId xmlns:p14="http://schemas.microsoft.com/office/powerpoint/2010/main" val="703695393"/>
              </p:ext>
            </p:extLst>
          </p:nvPr>
        </p:nvGraphicFramePr>
        <p:xfrm>
          <a:off x="6019800" y="683574"/>
          <a:ext cx="5334000" cy="5174736"/>
        </p:xfrm>
        <a:graphic>
          <a:graphicData uri="http://schemas.openxmlformats.org/drawingml/2006/table">
            <a:tbl>
              <a:tblPr>
                <a:tableStyleId>{616DA210-FB5B-4158-B5E0-FEB733F419BA}</a:tableStyleId>
              </a:tblPr>
              <a:tblGrid>
                <a:gridCol w="1974150">
                  <a:extLst>
                    <a:ext uri="{9D8B030D-6E8A-4147-A177-3AD203B41FA5}">
                      <a16:colId xmlns:a16="http://schemas.microsoft.com/office/drawing/2014/main" val="3158904308"/>
                    </a:ext>
                  </a:extLst>
                </a:gridCol>
                <a:gridCol w="1119950">
                  <a:extLst>
                    <a:ext uri="{9D8B030D-6E8A-4147-A177-3AD203B41FA5}">
                      <a16:colId xmlns:a16="http://schemas.microsoft.com/office/drawing/2014/main" val="612437511"/>
                    </a:ext>
                  </a:extLst>
                </a:gridCol>
                <a:gridCol w="1119950">
                  <a:extLst>
                    <a:ext uri="{9D8B030D-6E8A-4147-A177-3AD203B41FA5}">
                      <a16:colId xmlns:a16="http://schemas.microsoft.com/office/drawing/2014/main" val="660095742"/>
                    </a:ext>
                  </a:extLst>
                </a:gridCol>
                <a:gridCol w="1119950">
                  <a:extLst>
                    <a:ext uri="{9D8B030D-6E8A-4147-A177-3AD203B41FA5}">
                      <a16:colId xmlns:a16="http://schemas.microsoft.com/office/drawing/2014/main" val="586341352"/>
                    </a:ext>
                  </a:extLst>
                </a:gridCol>
              </a:tblGrid>
              <a:tr h="269713">
                <a:tc>
                  <a:txBody>
                    <a:bodyPr/>
                    <a:lstStyle/>
                    <a:p>
                      <a:pPr algn="ctr" fontAlgn="ctr"/>
                      <a:r>
                        <a:rPr lang="en-GB" sz="1400" u="none" strike="noStrike">
                          <a:effectLst/>
                        </a:rPr>
                        <a:t>Pensionable pay</a:t>
                      </a:r>
                      <a:endParaRPr lang="en-GB" sz="1400" b="1" i="0" u="none" strike="noStrike">
                        <a:solidFill>
                          <a:srgbClr val="000000"/>
                        </a:solidFill>
                        <a:effectLst/>
                        <a:latin typeface="Arial" panose="020B0604020202020204" pitchFamily="34" charset="0"/>
                      </a:endParaRPr>
                    </a:p>
                  </a:txBody>
                  <a:tcPr marL="2940" marR="2940" marT="2940" marB="0" anchor="ctr"/>
                </a:tc>
                <a:tc>
                  <a:txBody>
                    <a:bodyPr/>
                    <a:lstStyle/>
                    <a:p>
                      <a:pPr algn="ctr" fontAlgn="ctr"/>
                      <a:r>
                        <a:rPr lang="en-GB" sz="1400" u="none" strike="noStrike" dirty="0">
                          <a:effectLst/>
                        </a:rPr>
                        <a:t>FPS1992 and Modified</a:t>
                      </a:r>
                      <a:endParaRPr lang="en-GB" sz="1400" b="1" i="0" u="none" strike="noStrike" dirty="0">
                        <a:solidFill>
                          <a:srgbClr val="000000"/>
                        </a:solidFill>
                        <a:effectLst/>
                        <a:latin typeface="Arial" panose="020B0604020202020204" pitchFamily="34" charset="0"/>
                      </a:endParaRPr>
                    </a:p>
                  </a:txBody>
                  <a:tcPr marL="2940" marR="2940" marT="2940" marB="0" anchor="ctr">
                    <a:solidFill>
                      <a:schemeClr val="accent1">
                        <a:lumMod val="20000"/>
                        <a:lumOff val="80000"/>
                      </a:schemeClr>
                    </a:solidFill>
                  </a:tcPr>
                </a:tc>
                <a:tc>
                  <a:txBody>
                    <a:bodyPr/>
                    <a:lstStyle/>
                    <a:p>
                      <a:pPr algn="ctr" fontAlgn="ctr"/>
                      <a:r>
                        <a:rPr lang="en-GB" sz="1400" u="none" strike="noStrike" dirty="0">
                          <a:effectLst/>
                        </a:rPr>
                        <a:t>FPS2006</a:t>
                      </a:r>
                      <a:endParaRPr lang="en-GB" sz="1400" b="1" i="0" u="none" strike="noStrike" dirty="0">
                        <a:solidFill>
                          <a:srgbClr val="000000"/>
                        </a:solidFill>
                        <a:effectLst/>
                        <a:latin typeface="Arial" panose="020B0604020202020204" pitchFamily="34" charset="0"/>
                      </a:endParaRPr>
                    </a:p>
                  </a:txBody>
                  <a:tcPr marL="2940" marR="2940" marT="2940" marB="0" anchor="ctr">
                    <a:solidFill>
                      <a:schemeClr val="accent6">
                        <a:lumMod val="20000"/>
                        <a:lumOff val="80000"/>
                      </a:schemeClr>
                    </a:solidFill>
                  </a:tcPr>
                </a:tc>
                <a:tc>
                  <a:txBody>
                    <a:bodyPr/>
                    <a:lstStyle/>
                    <a:p>
                      <a:pPr algn="ctr" fontAlgn="ctr"/>
                      <a:r>
                        <a:rPr lang="en-GB" sz="1400" u="none" strike="noStrike" dirty="0">
                          <a:effectLst/>
                        </a:rPr>
                        <a:t>FPS2015</a:t>
                      </a:r>
                      <a:endParaRPr lang="en-GB" sz="1400" b="1" i="0" u="none" strike="noStrike" dirty="0">
                        <a:solidFill>
                          <a:srgbClr val="000000"/>
                        </a:solidFill>
                        <a:effectLst/>
                        <a:latin typeface="Arial" panose="020B0604020202020204" pitchFamily="34" charset="0"/>
                      </a:endParaRPr>
                    </a:p>
                  </a:txBody>
                  <a:tcPr marL="2940" marR="2940" marT="2940" marB="0" anchor="ctr">
                    <a:solidFill>
                      <a:schemeClr val="accent2">
                        <a:lumMod val="20000"/>
                        <a:lumOff val="80000"/>
                      </a:schemeClr>
                    </a:solidFill>
                  </a:tcPr>
                </a:tc>
                <a:extLst>
                  <a:ext uri="{0D108BD9-81ED-4DB2-BD59-A6C34878D82A}">
                    <a16:rowId xmlns:a16="http://schemas.microsoft.com/office/drawing/2014/main" val="583579095"/>
                  </a:ext>
                </a:extLst>
              </a:tr>
              <a:tr h="404570">
                <a:tc>
                  <a:txBody>
                    <a:bodyPr/>
                    <a:lstStyle/>
                    <a:p>
                      <a:pPr algn="ctr" fontAlgn="ctr"/>
                      <a:r>
                        <a:rPr lang="en-GB" sz="1400" u="none" strike="noStrike">
                          <a:effectLst/>
                        </a:rPr>
                        <a:t>Up to and including £15,609</a:t>
                      </a:r>
                      <a:endParaRPr lang="en-GB" sz="1400" b="0" i="0" u="none" strike="noStrike">
                        <a:solidFill>
                          <a:srgbClr val="000000"/>
                        </a:solidFill>
                        <a:effectLst/>
                        <a:latin typeface="Arial" panose="020B0604020202020204" pitchFamily="34" charset="0"/>
                      </a:endParaRPr>
                    </a:p>
                  </a:txBody>
                  <a:tcPr marL="2940" marR="2940" marT="2940" marB="0" anchor="ctr"/>
                </a:tc>
                <a:tc>
                  <a:txBody>
                    <a:bodyPr/>
                    <a:lstStyle/>
                    <a:p>
                      <a:pPr algn="ctr" fontAlgn="ctr"/>
                      <a:r>
                        <a:rPr lang="en-GB" sz="1400" u="none" strike="noStrike" dirty="0">
                          <a:effectLst/>
                        </a:rPr>
                        <a:t>11.00%</a:t>
                      </a:r>
                      <a:endParaRPr lang="en-GB" sz="1400" b="0" i="0" u="none" strike="noStrike" dirty="0">
                        <a:solidFill>
                          <a:srgbClr val="000000"/>
                        </a:solidFill>
                        <a:effectLst/>
                        <a:latin typeface="Arial" panose="020B0604020202020204" pitchFamily="34" charset="0"/>
                      </a:endParaRPr>
                    </a:p>
                  </a:txBody>
                  <a:tcPr marL="2940" marR="2940" marT="2940" marB="0" anchor="ctr">
                    <a:solidFill>
                      <a:schemeClr val="accent1">
                        <a:lumMod val="20000"/>
                        <a:lumOff val="80000"/>
                      </a:schemeClr>
                    </a:solidFill>
                  </a:tcPr>
                </a:tc>
                <a:tc>
                  <a:txBody>
                    <a:bodyPr/>
                    <a:lstStyle/>
                    <a:p>
                      <a:pPr algn="ctr" fontAlgn="ctr"/>
                      <a:r>
                        <a:rPr lang="en-GB" sz="1400" u="none" strike="noStrike" dirty="0">
                          <a:effectLst/>
                        </a:rPr>
                        <a:t>8.50%</a:t>
                      </a:r>
                      <a:endParaRPr lang="en-GB" sz="1400" b="0" i="0" u="none" strike="noStrike" dirty="0">
                        <a:solidFill>
                          <a:srgbClr val="000000"/>
                        </a:solidFill>
                        <a:effectLst/>
                        <a:latin typeface="Arial" panose="020B0604020202020204" pitchFamily="34" charset="0"/>
                      </a:endParaRPr>
                    </a:p>
                  </a:txBody>
                  <a:tcPr marL="2940" marR="2940" marT="2940" marB="0" anchor="ctr">
                    <a:solidFill>
                      <a:schemeClr val="accent6">
                        <a:lumMod val="20000"/>
                        <a:lumOff val="80000"/>
                      </a:schemeClr>
                    </a:solidFill>
                  </a:tcPr>
                </a:tc>
                <a:tc>
                  <a:txBody>
                    <a:bodyPr/>
                    <a:lstStyle/>
                    <a:p>
                      <a:pPr algn="ctr" fontAlgn="ctr"/>
                      <a:r>
                        <a:rPr lang="en-GB" sz="1400" u="none" strike="noStrike" dirty="0">
                          <a:effectLst/>
                        </a:rPr>
                        <a:t>11.00%</a:t>
                      </a:r>
                      <a:endParaRPr lang="en-GB" sz="1400" b="0" i="0" u="none" strike="noStrike" dirty="0">
                        <a:solidFill>
                          <a:srgbClr val="000000"/>
                        </a:solidFill>
                        <a:effectLst/>
                        <a:latin typeface="Arial" panose="020B0604020202020204" pitchFamily="34" charset="0"/>
                      </a:endParaRPr>
                    </a:p>
                  </a:txBody>
                  <a:tcPr marL="2940" marR="2940" marT="2940" marB="0" anchor="ctr">
                    <a:solidFill>
                      <a:schemeClr val="accent2">
                        <a:lumMod val="20000"/>
                        <a:lumOff val="80000"/>
                      </a:schemeClr>
                    </a:solidFill>
                  </a:tcPr>
                </a:tc>
                <a:extLst>
                  <a:ext uri="{0D108BD9-81ED-4DB2-BD59-A6C34878D82A}">
                    <a16:rowId xmlns:a16="http://schemas.microsoft.com/office/drawing/2014/main" val="2637118371"/>
                  </a:ext>
                </a:extLst>
              </a:tr>
              <a:tr h="539427">
                <a:tc>
                  <a:txBody>
                    <a:bodyPr/>
                    <a:lstStyle/>
                    <a:p>
                      <a:pPr algn="ctr" fontAlgn="ctr"/>
                      <a:r>
                        <a:rPr lang="en-GB" sz="1400" u="none" strike="noStrike">
                          <a:effectLst/>
                        </a:rPr>
                        <a:t>More than £15,609 and up to and including £21,852</a:t>
                      </a:r>
                      <a:endParaRPr lang="en-GB" sz="1400" b="0" i="0" u="none" strike="noStrike">
                        <a:solidFill>
                          <a:srgbClr val="000000"/>
                        </a:solidFill>
                        <a:effectLst/>
                        <a:latin typeface="Arial" panose="020B0604020202020204" pitchFamily="34" charset="0"/>
                      </a:endParaRPr>
                    </a:p>
                  </a:txBody>
                  <a:tcPr marL="2940" marR="2940" marT="2940" marB="0" anchor="ctr"/>
                </a:tc>
                <a:tc>
                  <a:txBody>
                    <a:bodyPr/>
                    <a:lstStyle/>
                    <a:p>
                      <a:pPr algn="ctr" fontAlgn="ctr"/>
                      <a:r>
                        <a:rPr lang="en-GB" sz="1400" u="none" strike="noStrike" dirty="0">
                          <a:effectLst/>
                        </a:rPr>
                        <a:t>12.20%</a:t>
                      </a:r>
                      <a:endParaRPr lang="en-GB" sz="1400" b="0" i="0" u="none" strike="noStrike" dirty="0">
                        <a:solidFill>
                          <a:srgbClr val="000000"/>
                        </a:solidFill>
                        <a:effectLst/>
                        <a:latin typeface="Arial" panose="020B0604020202020204" pitchFamily="34" charset="0"/>
                      </a:endParaRPr>
                    </a:p>
                  </a:txBody>
                  <a:tcPr marL="2940" marR="2940" marT="2940" marB="0" anchor="ctr">
                    <a:solidFill>
                      <a:schemeClr val="accent1">
                        <a:lumMod val="20000"/>
                        <a:lumOff val="80000"/>
                      </a:schemeClr>
                    </a:solidFill>
                  </a:tcPr>
                </a:tc>
                <a:tc>
                  <a:txBody>
                    <a:bodyPr/>
                    <a:lstStyle/>
                    <a:p>
                      <a:pPr algn="ctr" fontAlgn="ctr"/>
                      <a:r>
                        <a:rPr lang="en-GB" sz="1400" u="none" strike="noStrike" dirty="0">
                          <a:effectLst/>
                        </a:rPr>
                        <a:t>9.40%</a:t>
                      </a:r>
                      <a:endParaRPr lang="en-GB" sz="1400" b="0" i="0" u="none" strike="noStrike" dirty="0">
                        <a:solidFill>
                          <a:srgbClr val="000000"/>
                        </a:solidFill>
                        <a:effectLst/>
                        <a:latin typeface="Arial" panose="020B0604020202020204" pitchFamily="34" charset="0"/>
                      </a:endParaRPr>
                    </a:p>
                  </a:txBody>
                  <a:tcPr marL="2940" marR="2940" marT="2940" marB="0" anchor="ctr">
                    <a:solidFill>
                      <a:schemeClr val="accent6">
                        <a:lumMod val="20000"/>
                        <a:lumOff val="80000"/>
                      </a:schemeClr>
                    </a:solidFill>
                  </a:tcPr>
                </a:tc>
                <a:tc>
                  <a:txBody>
                    <a:bodyPr/>
                    <a:lstStyle/>
                    <a:p>
                      <a:pPr algn="ctr" fontAlgn="ctr"/>
                      <a:r>
                        <a:rPr lang="en-GB" sz="1400" u="none" strike="noStrike" dirty="0">
                          <a:effectLst/>
                        </a:rPr>
                        <a:t>11.00%</a:t>
                      </a:r>
                      <a:endParaRPr lang="en-GB" sz="1400" b="0" i="0" u="none" strike="noStrike" dirty="0">
                        <a:solidFill>
                          <a:srgbClr val="000000"/>
                        </a:solidFill>
                        <a:effectLst/>
                        <a:latin typeface="Arial" panose="020B0604020202020204" pitchFamily="34" charset="0"/>
                      </a:endParaRPr>
                    </a:p>
                  </a:txBody>
                  <a:tcPr marL="2940" marR="2940" marT="2940" marB="0" anchor="ctr">
                    <a:solidFill>
                      <a:schemeClr val="accent2">
                        <a:lumMod val="20000"/>
                        <a:lumOff val="80000"/>
                      </a:schemeClr>
                    </a:solidFill>
                  </a:tcPr>
                </a:tc>
                <a:extLst>
                  <a:ext uri="{0D108BD9-81ED-4DB2-BD59-A6C34878D82A}">
                    <a16:rowId xmlns:a16="http://schemas.microsoft.com/office/drawing/2014/main" val="3039433542"/>
                  </a:ext>
                </a:extLst>
              </a:tr>
              <a:tr h="539427">
                <a:tc>
                  <a:txBody>
                    <a:bodyPr/>
                    <a:lstStyle/>
                    <a:p>
                      <a:pPr algn="ctr" fontAlgn="ctr"/>
                      <a:r>
                        <a:rPr lang="en-GB" sz="1400" u="none" strike="noStrike">
                          <a:effectLst/>
                        </a:rPr>
                        <a:t>More than £21,852 and up to and including £27,818</a:t>
                      </a:r>
                      <a:endParaRPr lang="en-GB" sz="1400" b="0" i="0" u="none" strike="noStrike">
                        <a:solidFill>
                          <a:srgbClr val="000000"/>
                        </a:solidFill>
                        <a:effectLst/>
                        <a:latin typeface="Arial" panose="020B0604020202020204" pitchFamily="34" charset="0"/>
                      </a:endParaRPr>
                    </a:p>
                  </a:txBody>
                  <a:tcPr marL="2940" marR="2940" marT="2940" marB="0" anchor="ctr"/>
                </a:tc>
                <a:tc>
                  <a:txBody>
                    <a:bodyPr/>
                    <a:lstStyle/>
                    <a:p>
                      <a:pPr algn="ctr" fontAlgn="ctr"/>
                      <a:r>
                        <a:rPr lang="en-GB" sz="1400" u="none" strike="noStrike" dirty="0">
                          <a:effectLst/>
                        </a:rPr>
                        <a:t>14.20%</a:t>
                      </a:r>
                      <a:endParaRPr lang="en-GB" sz="1400" b="0" i="0" u="none" strike="noStrike" dirty="0">
                        <a:solidFill>
                          <a:srgbClr val="000000"/>
                        </a:solidFill>
                        <a:effectLst/>
                        <a:latin typeface="Arial" panose="020B0604020202020204" pitchFamily="34" charset="0"/>
                      </a:endParaRPr>
                    </a:p>
                  </a:txBody>
                  <a:tcPr marL="2940" marR="2940" marT="2940" marB="0" anchor="ctr">
                    <a:solidFill>
                      <a:schemeClr val="accent1">
                        <a:lumMod val="20000"/>
                        <a:lumOff val="80000"/>
                      </a:schemeClr>
                    </a:solidFill>
                  </a:tcPr>
                </a:tc>
                <a:tc>
                  <a:txBody>
                    <a:bodyPr/>
                    <a:lstStyle/>
                    <a:p>
                      <a:pPr algn="ctr" fontAlgn="ctr"/>
                      <a:r>
                        <a:rPr lang="en-GB" sz="1400" u="none" strike="noStrike" dirty="0">
                          <a:effectLst/>
                        </a:rPr>
                        <a:t>10.40%</a:t>
                      </a:r>
                      <a:endParaRPr lang="en-GB" sz="1400" b="0" i="0" u="none" strike="noStrike" dirty="0">
                        <a:solidFill>
                          <a:srgbClr val="000000"/>
                        </a:solidFill>
                        <a:effectLst/>
                        <a:latin typeface="Arial" panose="020B0604020202020204" pitchFamily="34" charset="0"/>
                      </a:endParaRPr>
                    </a:p>
                  </a:txBody>
                  <a:tcPr marL="2940" marR="2940" marT="2940" marB="0" anchor="ctr">
                    <a:solidFill>
                      <a:schemeClr val="accent6">
                        <a:lumMod val="20000"/>
                        <a:lumOff val="80000"/>
                      </a:schemeClr>
                    </a:solidFill>
                  </a:tcPr>
                </a:tc>
                <a:tc>
                  <a:txBody>
                    <a:bodyPr/>
                    <a:lstStyle/>
                    <a:p>
                      <a:pPr algn="ctr" fontAlgn="ctr"/>
                      <a:r>
                        <a:rPr lang="en-GB" sz="1400" u="none" strike="noStrike" dirty="0">
                          <a:effectLst/>
                        </a:rPr>
                        <a:t>11.00%</a:t>
                      </a:r>
                      <a:endParaRPr lang="en-GB" sz="1400" b="0" i="0" u="none" strike="noStrike" dirty="0">
                        <a:solidFill>
                          <a:srgbClr val="000000"/>
                        </a:solidFill>
                        <a:effectLst/>
                        <a:latin typeface="Arial" panose="020B0604020202020204" pitchFamily="34" charset="0"/>
                      </a:endParaRPr>
                    </a:p>
                  </a:txBody>
                  <a:tcPr marL="2940" marR="2940" marT="2940" marB="0" anchor="ctr">
                    <a:solidFill>
                      <a:schemeClr val="accent2">
                        <a:lumMod val="20000"/>
                        <a:lumOff val="80000"/>
                      </a:schemeClr>
                    </a:solidFill>
                  </a:tcPr>
                </a:tc>
                <a:extLst>
                  <a:ext uri="{0D108BD9-81ED-4DB2-BD59-A6C34878D82A}">
                    <a16:rowId xmlns:a16="http://schemas.microsoft.com/office/drawing/2014/main" val="3138994848"/>
                  </a:ext>
                </a:extLst>
              </a:tr>
              <a:tr h="539427">
                <a:tc>
                  <a:txBody>
                    <a:bodyPr/>
                    <a:lstStyle/>
                    <a:p>
                      <a:pPr algn="ctr" fontAlgn="ctr"/>
                      <a:r>
                        <a:rPr lang="en-GB" sz="1400" u="none" strike="noStrike">
                          <a:effectLst/>
                        </a:rPr>
                        <a:t>More than £27,818 and up to and including £31,218</a:t>
                      </a:r>
                      <a:endParaRPr lang="en-GB" sz="1400" b="0" i="0" u="none" strike="noStrike">
                        <a:solidFill>
                          <a:srgbClr val="000000"/>
                        </a:solidFill>
                        <a:effectLst/>
                        <a:latin typeface="Arial" panose="020B0604020202020204" pitchFamily="34" charset="0"/>
                      </a:endParaRPr>
                    </a:p>
                  </a:txBody>
                  <a:tcPr marL="2940" marR="2940" marT="2940" marB="0" anchor="ctr"/>
                </a:tc>
                <a:tc>
                  <a:txBody>
                    <a:bodyPr/>
                    <a:lstStyle/>
                    <a:p>
                      <a:pPr algn="ctr" fontAlgn="ctr"/>
                      <a:r>
                        <a:rPr lang="en-GB" sz="1400" u="none" strike="noStrike" dirty="0">
                          <a:effectLst/>
                        </a:rPr>
                        <a:t>14.20%</a:t>
                      </a:r>
                      <a:endParaRPr lang="en-GB" sz="1400" b="0" i="0" u="none" strike="noStrike" dirty="0">
                        <a:solidFill>
                          <a:srgbClr val="000000"/>
                        </a:solidFill>
                        <a:effectLst/>
                        <a:latin typeface="Arial" panose="020B0604020202020204" pitchFamily="34" charset="0"/>
                      </a:endParaRPr>
                    </a:p>
                  </a:txBody>
                  <a:tcPr marL="2940" marR="2940" marT="2940" marB="0" anchor="ctr">
                    <a:solidFill>
                      <a:schemeClr val="accent1">
                        <a:lumMod val="20000"/>
                        <a:lumOff val="80000"/>
                      </a:schemeClr>
                    </a:solidFill>
                  </a:tcPr>
                </a:tc>
                <a:tc>
                  <a:txBody>
                    <a:bodyPr/>
                    <a:lstStyle/>
                    <a:p>
                      <a:pPr algn="ctr" fontAlgn="ctr"/>
                      <a:r>
                        <a:rPr lang="en-GB" sz="1400" u="none" strike="noStrike" dirty="0">
                          <a:effectLst/>
                        </a:rPr>
                        <a:t>10.40%</a:t>
                      </a:r>
                      <a:endParaRPr lang="en-GB" sz="1400" b="0" i="0" u="none" strike="noStrike" dirty="0">
                        <a:solidFill>
                          <a:srgbClr val="000000"/>
                        </a:solidFill>
                        <a:effectLst/>
                        <a:latin typeface="Arial" panose="020B0604020202020204" pitchFamily="34" charset="0"/>
                      </a:endParaRPr>
                    </a:p>
                  </a:txBody>
                  <a:tcPr marL="2940" marR="2940" marT="2940" marB="0" anchor="ctr">
                    <a:solidFill>
                      <a:schemeClr val="accent6">
                        <a:lumMod val="20000"/>
                        <a:lumOff val="80000"/>
                      </a:schemeClr>
                    </a:solidFill>
                  </a:tcPr>
                </a:tc>
                <a:tc>
                  <a:txBody>
                    <a:bodyPr/>
                    <a:lstStyle/>
                    <a:p>
                      <a:pPr algn="ctr" fontAlgn="ctr"/>
                      <a:r>
                        <a:rPr lang="en-GB" sz="1400" u="none" strike="noStrike" dirty="0">
                          <a:effectLst/>
                        </a:rPr>
                        <a:t>12.90%</a:t>
                      </a:r>
                      <a:endParaRPr lang="en-GB" sz="1400" b="0" i="0" u="none" strike="noStrike" dirty="0">
                        <a:solidFill>
                          <a:srgbClr val="000000"/>
                        </a:solidFill>
                        <a:effectLst/>
                        <a:latin typeface="Arial" panose="020B0604020202020204" pitchFamily="34" charset="0"/>
                      </a:endParaRPr>
                    </a:p>
                  </a:txBody>
                  <a:tcPr marL="2940" marR="2940" marT="2940" marB="0" anchor="ctr">
                    <a:solidFill>
                      <a:schemeClr val="accent2">
                        <a:lumMod val="20000"/>
                        <a:lumOff val="80000"/>
                      </a:schemeClr>
                    </a:solidFill>
                  </a:tcPr>
                </a:tc>
                <a:extLst>
                  <a:ext uri="{0D108BD9-81ED-4DB2-BD59-A6C34878D82A}">
                    <a16:rowId xmlns:a16="http://schemas.microsoft.com/office/drawing/2014/main" val="2031600286"/>
                  </a:ext>
                </a:extLst>
              </a:tr>
              <a:tr h="539427">
                <a:tc>
                  <a:txBody>
                    <a:bodyPr/>
                    <a:lstStyle/>
                    <a:p>
                      <a:pPr algn="ctr" fontAlgn="ctr"/>
                      <a:r>
                        <a:rPr lang="en-GB" sz="1400" u="none" strike="noStrike">
                          <a:effectLst/>
                        </a:rPr>
                        <a:t>More than £31,218 and up to and including £41,624</a:t>
                      </a:r>
                      <a:endParaRPr lang="en-GB" sz="1400" b="0" i="0" u="none" strike="noStrike">
                        <a:solidFill>
                          <a:srgbClr val="000000"/>
                        </a:solidFill>
                        <a:effectLst/>
                        <a:latin typeface="Arial" panose="020B0604020202020204" pitchFamily="34" charset="0"/>
                      </a:endParaRPr>
                    </a:p>
                  </a:txBody>
                  <a:tcPr marL="2940" marR="2940" marT="2940" marB="0" anchor="ctr"/>
                </a:tc>
                <a:tc>
                  <a:txBody>
                    <a:bodyPr/>
                    <a:lstStyle/>
                    <a:p>
                      <a:pPr algn="ctr" fontAlgn="ctr"/>
                      <a:r>
                        <a:rPr lang="en-GB" sz="1400" u="none" strike="noStrike" dirty="0">
                          <a:effectLst/>
                        </a:rPr>
                        <a:t>14.70%</a:t>
                      </a:r>
                      <a:endParaRPr lang="en-GB" sz="1400" b="0" i="0" u="none" strike="noStrike" dirty="0">
                        <a:solidFill>
                          <a:srgbClr val="000000"/>
                        </a:solidFill>
                        <a:effectLst/>
                        <a:latin typeface="Arial" panose="020B0604020202020204" pitchFamily="34" charset="0"/>
                      </a:endParaRPr>
                    </a:p>
                  </a:txBody>
                  <a:tcPr marL="2940" marR="2940" marT="2940" marB="0" anchor="ctr">
                    <a:solidFill>
                      <a:schemeClr val="accent1">
                        <a:lumMod val="20000"/>
                        <a:lumOff val="80000"/>
                      </a:schemeClr>
                    </a:solidFill>
                  </a:tcPr>
                </a:tc>
                <a:tc>
                  <a:txBody>
                    <a:bodyPr/>
                    <a:lstStyle/>
                    <a:p>
                      <a:pPr algn="ctr" fontAlgn="ctr"/>
                      <a:r>
                        <a:rPr lang="en-GB" sz="1400" u="none" strike="noStrike" dirty="0">
                          <a:effectLst/>
                        </a:rPr>
                        <a:t>10.90%</a:t>
                      </a:r>
                      <a:endParaRPr lang="en-GB" sz="1400" b="0" i="0" u="none" strike="noStrike" dirty="0">
                        <a:solidFill>
                          <a:srgbClr val="000000"/>
                        </a:solidFill>
                        <a:effectLst/>
                        <a:latin typeface="Arial" panose="020B0604020202020204" pitchFamily="34" charset="0"/>
                      </a:endParaRPr>
                    </a:p>
                  </a:txBody>
                  <a:tcPr marL="2940" marR="2940" marT="2940" marB="0" anchor="ctr">
                    <a:solidFill>
                      <a:schemeClr val="accent6">
                        <a:lumMod val="20000"/>
                        <a:lumOff val="80000"/>
                      </a:schemeClr>
                    </a:solidFill>
                  </a:tcPr>
                </a:tc>
                <a:tc>
                  <a:txBody>
                    <a:bodyPr/>
                    <a:lstStyle/>
                    <a:p>
                      <a:pPr algn="ctr" fontAlgn="ctr"/>
                      <a:r>
                        <a:rPr lang="en-GB" sz="1400" u="none" strike="noStrike" dirty="0">
                          <a:effectLst/>
                        </a:rPr>
                        <a:t>12.90%</a:t>
                      </a:r>
                      <a:endParaRPr lang="en-GB" sz="1400" b="0" i="0" u="none" strike="noStrike" dirty="0">
                        <a:solidFill>
                          <a:srgbClr val="000000"/>
                        </a:solidFill>
                        <a:effectLst/>
                        <a:latin typeface="Arial" panose="020B0604020202020204" pitchFamily="34" charset="0"/>
                      </a:endParaRPr>
                    </a:p>
                  </a:txBody>
                  <a:tcPr marL="2940" marR="2940" marT="2940" marB="0" anchor="ctr">
                    <a:solidFill>
                      <a:schemeClr val="accent2">
                        <a:lumMod val="20000"/>
                        <a:lumOff val="80000"/>
                      </a:schemeClr>
                    </a:solidFill>
                  </a:tcPr>
                </a:tc>
                <a:extLst>
                  <a:ext uri="{0D108BD9-81ED-4DB2-BD59-A6C34878D82A}">
                    <a16:rowId xmlns:a16="http://schemas.microsoft.com/office/drawing/2014/main" val="3763660568"/>
                  </a:ext>
                </a:extLst>
              </a:tr>
              <a:tr h="539427">
                <a:tc>
                  <a:txBody>
                    <a:bodyPr/>
                    <a:lstStyle/>
                    <a:p>
                      <a:pPr algn="ctr" fontAlgn="ctr"/>
                      <a:r>
                        <a:rPr lang="en-GB" sz="1400" u="none" strike="noStrike">
                          <a:effectLst/>
                        </a:rPr>
                        <a:t>More than £41,624 and up to and including £51,515</a:t>
                      </a:r>
                      <a:endParaRPr lang="en-GB" sz="1400" b="0" i="0" u="none" strike="noStrike">
                        <a:solidFill>
                          <a:srgbClr val="000000"/>
                        </a:solidFill>
                        <a:effectLst/>
                        <a:latin typeface="Arial" panose="020B0604020202020204" pitchFamily="34" charset="0"/>
                      </a:endParaRPr>
                    </a:p>
                  </a:txBody>
                  <a:tcPr marL="2940" marR="2940" marT="2940" marB="0" anchor="ctr"/>
                </a:tc>
                <a:tc>
                  <a:txBody>
                    <a:bodyPr/>
                    <a:lstStyle/>
                    <a:p>
                      <a:pPr algn="ctr" fontAlgn="ctr"/>
                      <a:r>
                        <a:rPr lang="en-GB" sz="1400" u="none" strike="noStrike" dirty="0">
                          <a:effectLst/>
                        </a:rPr>
                        <a:t>15.20%</a:t>
                      </a:r>
                      <a:endParaRPr lang="en-GB" sz="1400" b="0" i="0" u="none" strike="noStrike" dirty="0">
                        <a:solidFill>
                          <a:srgbClr val="000000"/>
                        </a:solidFill>
                        <a:effectLst/>
                        <a:latin typeface="Arial" panose="020B0604020202020204" pitchFamily="34" charset="0"/>
                      </a:endParaRPr>
                    </a:p>
                  </a:txBody>
                  <a:tcPr marL="2940" marR="2940" marT="2940" marB="0" anchor="ctr">
                    <a:solidFill>
                      <a:schemeClr val="accent1">
                        <a:lumMod val="20000"/>
                        <a:lumOff val="80000"/>
                      </a:schemeClr>
                    </a:solidFill>
                  </a:tcPr>
                </a:tc>
                <a:tc>
                  <a:txBody>
                    <a:bodyPr/>
                    <a:lstStyle/>
                    <a:p>
                      <a:pPr algn="ctr" fontAlgn="ctr"/>
                      <a:r>
                        <a:rPr lang="en-GB" sz="1400" u="none" strike="noStrike" dirty="0">
                          <a:effectLst/>
                        </a:rPr>
                        <a:t>11.20%</a:t>
                      </a:r>
                      <a:endParaRPr lang="en-GB" sz="1400" b="0" i="0" u="none" strike="noStrike" dirty="0">
                        <a:solidFill>
                          <a:srgbClr val="000000"/>
                        </a:solidFill>
                        <a:effectLst/>
                        <a:latin typeface="Arial" panose="020B0604020202020204" pitchFamily="34" charset="0"/>
                      </a:endParaRPr>
                    </a:p>
                  </a:txBody>
                  <a:tcPr marL="2940" marR="2940" marT="2940" marB="0" anchor="ctr">
                    <a:solidFill>
                      <a:schemeClr val="accent6">
                        <a:lumMod val="20000"/>
                        <a:lumOff val="80000"/>
                      </a:schemeClr>
                    </a:solidFill>
                  </a:tcPr>
                </a:tc>
                <a:tc>
                  <a:txBody>
                    <a:bodyPr/>
                    <a:lstStyle/>
                    <a:p>
                      <a:pPr algn="ctr" fontAlgn="ctr"/>
                      <a:r>
                        <a:rPr lang="en-GB" sz="1400" u="none" strike="noStrike" dirty="0">
                          <a:effectLst/>
                        </a:rPr>
                        <a:t>12.90%</a:t>
                      </a:r>
                      <a:endParaRPr lang="en-GB" sz="1400" b="0" i="0" u="none" strike="noStrike" dirty="0">
                        <a:solidFill>
                          <a:srgbClr val="000000"/>
                        </a:solidFill>
                        <a:effectLst/>
                        <a:latin typeface="Arial" panose="020B0604020202020204" pitchFamily="34" charset="0"/>
                      </a:endParaRPr>
                    </a:p>
                  </a:txBody>
                  <a:tcPr marL="2940" marR="2940" marT="2940" marB="0" anchor="ctr">
                    <a:solidFill>
                      <a:schemeClr val="accent2">
                        <a:lumMod val="20000"/>
                        <a:lumOff val="80000"/>
                      </a:schemeClr>
                    </a:solidFill>
                  </a:tcPr>
                </a:tc>
                <a:extLst>
                  <a:ext uri="{0D108BD9-81ED-4DB2-BD59-A6C34878D82A}">
                    <a16:rowId xmlns:a16="http://schemas.microsoft.com/office/drawing/2014/main" val="920954300"/>
                  </a:ext>
                </a:extLst>
              </a:tr>
              <a:tr h="539427">
                <a:tc>
                  <a:txBody>
                    <a:bodyPr/>
                    <a:lstStyle/>
                    <a:p>
                      <a:pPr algn="ctr" fontAlgn="ctr"/>
                      <a:r>
                        <a:rPr lang="en-GB" sz="1400" u="none" strike="noStrike">
                          <a:effectLst/>
                        </a:rPr>
                        <a:t>More than £51,515 and up to and including £52,030</a:t>
                      </a:r>
                      <a:endParaRPr lang="en-GB" sz="1400" b="0" i="0" u="none" strike="noStrike">
                        <a:solidFill>
                          <a:srgbClr val="000000"/>
                        </a:solidFill>
                        <a:effectLst/>
                        <a:latin typeface="Arial" panose="020B0604020202020204" pitchFamily="34" charset="0"/>
                      </a:endParaRPr>
                    </a:p>
                  </a:txBody>
                  <a:tcPr marL="2940" marR="2940" marT="2940" marB="0" anchor="ctr"/>
                </a:tc>
                <a:tc>
                  <a:txBody>
                    <a:bodyPr/>
                    <a:lstStyle/>
                    <a:p>
                      <a:pPr algn="ctr" fontAlgn="ctr"/>
                      <a:r>
                        <a:rPr lang="en-GB" sz="1400" u="none" strike="noStrike" dirty="0">
                          <a:effectLst/>
                        </a:rPr>
                        <a:t>15.20%</a:t>
                      </a:r>
                      <a:endParaRPr lang="en-GB" sz="1400" b="0" i="0" u="none" strike="noStrike" dirty="0">
                        <a:solidFill>
                          <a:srgbClr val="000000"/>
                        </a:solidFill>
                        <a:effectLst/>
                        <a:latin typeface="Arial" panose="020B0604020202020204" pitchFamily="34" charset="0"/>
                      </a:endParaRPr>
                    </a:p>
                  </a:txBody>
                  <a:tcPr marL="2940" marR="2940" marT="2940" marB="0" anchor="ctr">
                    <a:solidFill>
                      <a:schemeClr val="accent1">
                        <a:lumMod val="20000"/>
                        <a:lumOff val="80000"/>
                      </a:schemeClr>
                    </a:solidFill>
                  </a:tcPr>
                </a:tc>
                <a:tc>
                  <a:txBody>
                    <a:bodyPr/>
                    <a:lstStyle/>
                    <a:p>
                      <a:pPr algn="ctr" fontAlgn="ctr"/>
                      <a:r>
                        <a:rPr lang="en-GB" sz="1400" u="none" strike="noStrike" dirty="0">
                          <a:effectLst/>
                        </a:rPr>
                        <a:t>11.20%</a:t>
                      </a:r>
                      <a:endParaRPr lang="en-GB" sz="1400" b="0" i="0" u="none" strike="noStrike" dirty="0">
                        <a:solidFill>
                          <a:srgbClr val="000000"/>
                        </a:solidFill>
                        <a:effectLst/>
                        <a:latin typeface="Arial" panose="020B0604020202020204" pitchFamily="34" charset="0"/>
                      </a:endParaRPr>
                    </a:p>
                  </a:txBody>
                  <a:tcPr marL="2940" marR="2940" marT="2940" marB="0" anchor="ctr">
                    <a:solidFill>
                      <a:schemeClr val="accent6">
                        <a:lumMod val="20000"/>
                        <a:lumOff val="80000"/>
                      </a:schemeClr>
                    </a:solidFill>
                  </a:tcPr>
                </a:tc>
                <a:tc>
                  <a:txBody>
                    <a:bodyPr/>
                    <a:lstStyle/>
                    <a:p>
                      <a:pPr algn="ctr" fontAlgn="ctr"/>
                      <a:r>
                        <a:rPr lang="en-GB" sz="1400" u="none" strike="noStrike" dirty="0">
                          <a:effectLst/>
                        </a:rPr>
                        <a:t>13.50%</a:t>
                      </a:r>
                      <a:endParaRPr lang="en-GB" sz="1400" b="0" i="0" u="none" strike="noStrike" dirty="0">
                        <a:solidFill>
                          <a:srgbClr val="000000"/>
                        </a:solidFill>
                        <a:effectLst/>
                        <a:latin typeface="Arial" panose="020B0604020202020204" pitchFamily="34" charset="0"/>
                      </a:endParaRPr>
                    </a:p>
                  </a:txBody>
                  <a:tcPr marL="2940" marR="2940" marT="2940" marB="0" anchor="ctr">
                    <a:solidFill>
                      <a:schemeClr val="accent2">
                        <a:lumMod val="20000"/>
                        <a:lumOff val="80000"/>
                      </a:schemeClr>
                    </a:solidFill>
                  </a:tcPr>
                </a:tc>
                <a:extLst>
                  <a:ext uri="{0D108BD9-81ED-4DB2-BD59-A6C34878D82A}">
                    <a16:rowId xmlns:a16="http://schemas.microsoft.com/office/drawing/2014/main" val="4238482288"/>
                  </a:ext>
                </a:extLst>
              </a:tr>
              <a:tr h="539427">
                <a:tc>
                  <a:txBody>
                    <a:bodyPr/>
                    <a:lstStyle/>
                    <a:p>
                      <a:pPr algn="ctr" fontAlgn="ctr"/>
                      <a:r>
                        <a:rPr lang="en-GB" sz="1400" u="none" strike="noStrike">
                          <a:effectLst/>
                        </a:rPr>
                        <a:t>More than £52,030 and up to and including £62,436</a:t>
                      </a:r>
                      <a:endParaRPr lang="en-GB" sz="1400" b="0" i="0" u="none" strike="noStrike">
                        <a:solidFill>
                          <a:srgbClr val="000000"/>
                        </a:solidFill>
                        <a:effectLst/>
                        <a:latin typeface="Arial" panose="020B0604020202020204" pitchFamily="34" charset="0"/>
                      </a:endParaRPr>
                    </a:p>
                  </a:txBody>
                  <a:tcPr marL="2940" marR="2940" marT="2940" marB="0" anchor="ctr"/>
                </a:tc>
                <a:tc>
                  <a:txBody>
                    <a:bodyPr/>
                    <a:lstStyle/>
                    <a:p>
                      <a:pPr algn="ctr" fontAlgn="ctr"/>
                      <a:r>
                        <a:rPr lang="en-GB" sz="1400" u="none" strike="noStrike" dirty="0">
                          <a:effectLst/>
                        </a:rPr>
                        <a:t>15.50%</a:t>
                      </a:r>
                      <a:endParaRPr lang="en-GB" sz="1400" b="0" i="0" u="none" strike="noStrike" dirty="0">
                        <a:solidFill>
                          <a:srgbClr val="000000"/>
                        </a:solidFill>
                        <a:effectLst/>
                        <a:latin typeface="Arial" panose="020B0604020202020204" pitchFamily="34" charset="0"/>
                      </a:endParaRPr>
                    </a:p>
                  </a:txBody>
                  <a:tcPr marL="2940" marR="2940" marT="2940" marB="0" anchor="ctr">
                    <a:solidFill>
                      <a:schemeClr val="accent1">
                        <a:lumMod val="20000"/>
                        <a:lumOff val="80000"/>
                      </a:schemeClr>
                    </a:solidFill>
                  </a:tcPr>
                </a:tc>
                <a:tc>
                  <a:txBody>
                    <a:bodyPr/>
                    <a:lstStyle/>
                    <a:p>
                      <a:pPr algn="ctr" fontAlgn="ctr"/>
                      <a:r>
                        <a:rPr lang="en-GB" sz="1400" u="none" strike="noStrike" dirty="0">
                          <a:effectLst/>
                        </a:rPr>
                        <a:t>11.30%</a:t>
                      </a:r>
                      <a:endParaRPr lang="en-GB" sz="1400" b="0" i="0" u="none" strike="noStrike" dirty="0">
                        <a:solidFill>
                          <a:srgbClr val="000000"/>
                        </a:solidFill>
                        <a:effectLst/>
                        <a:latin typeface="Arial" panose="020B0604020202020204" pitchFamily="34" charset="0"/>
                      </a:endParaRPr>
                    </a:p>
                  </a:txBody>
                  <a:tcPr marL="2940" marR="2940" marT="2940" marB="0" anchor="ctr">
                    <a:solidFill>
                      <a:schemeClr val="accent6">
                        <a:lumMod val="20000"/>
                        <a:lumOff val="80000"/>
                      </a:schemeClr>
                    </a:solidFill>
                  </a:tcPr>
                </a:tc>
                <a:tc>
                  <a:txBody>
                    <a:bodyPr/>
                    <a:lstStyle/>
                    <a:p>
                      <a:pPr algn="ctr" fontAlgn="ctr"/>
                      <a:r>
                        <a:rPr lang="en-GB" sz="1400" u="none" strike="noStrike" dirty="0">
                          <a:effectLst/>
                        </a:rPr>
                        <a:t>13.50%</a:t>
                      </a:r>
                      <a:endParaRPr lang="en-GB" sz="1400" b="0" i="0" u="none" strike="noStrike" dirty="0">
                        <a:solidFill>
                          <a:srgbClr val="000000"/>
                        </a:solidFill>
                        <a:effectLst/>
                        <a:latin typeface="Arial" panose="020B0604020202020204" pitchFamily="34" charset="0"/>
                      </a:endParaRPr>
                    </a:p>
                  </a:txBody>
                  <a:tcPr marL="2940" marR="2940" marT="2940" marB="0" anchor="ctr">
                    <a:solidFill>
                      <a:schemeClr val="accent2">
                        <a:lumMod val="20000"/>
                        <a:lumOff val="80000"/>
                      </a:schemeClr>
                    </a:solidFill>
                  </a:tcPr>
                </a:tc>
                <a:extLst>
                  <a:ext uri="{0D108BD9-81ED-4DB2-BD59-A6C34878D82A}">
                    <a16:rowId xmlns:a16="http://schemas.microsoft.com/office/drawing/2014/main" val="3660762149"/>
                  </a:ext>
                </a:extLst>
              </a:tr>
              <a:tr h="539427">
                <a:tc>
                  <a:txBody>
                    <a:bodyPr/>
                    <a:lstStyle/>
                    <a:p>
                      <a:pPr algn="ctr" fontAlgn="ctr"/>
                      <a:r>
                        <a:rPr lang="en-GB" sz="1400" u="none" strike="noStrike">
                          <a:effectLst/>
                        </a:rPr>
                        <a:t>More than £62,436 and up to and including £104,060</a:t>
                      </a:r>
                      <a:endParaRPr lang="en-GB" sz="1400" b="0" i="0" u="none" strike="noStrike">
                        <a:solidFill>
                          <a:srgbClr val="000000"/>
                        </a:solidFill>
                        <a:effectLst/>
                        <a:latin typeface="Arial" panose="020B0604020202020204" pitchFamily="34" charset="0"/>
                      </a:endParaRPr>
                    </a:p>
                  </a:txBody>
                  <a:tcPr marL="2940" marR="2940" marT="2940" marB="0" anchor="ctr"/>
                </a:tc>
                <a:tc>
                  <a:txBody>
                    <a:bodyPr/>
                    <a:lstStyle/>
                    <a:p>
                      <a:pPr algn="ctr" fontAlgn="ctr"/>
                      <a:r>
                        <a:rPr lang="en-GB" sz="1400" u="none" strike="noStrike" dirty="0">
                          <a:effectLst/>
                        </a:rPr>
                        <a:t>16.00%</a:t>
                      </a:r>
                      <a:endParaRPr lang="en-GB" sz="1400" b="0" i="0" u="none" strike="noStrike" dirty="0">
                        <a:solidFill>
                          <a:srgbClr val="000000"/>
                        </a:solidFill>
                        <a:effectLst/>
                        <a:latin typeface="Arial" panose="020B0604020202020204" pitchFamily="34" charset="0"/>
                      </a:endParaRPr>
                    </a:p>
                  </a:txBody>
                  <a:tcPr marL="2940" marR="2940" marT="2940" marB="0" anchor="ctr">
                    <a:solidFill>
                      <a:schemeClr val="accent1">
                        <a:lumMod val="20000"/>
                        <a:lumOff val="80000"/>
                      </a:schemeClr>
                    </a:solidFill>
                  </a:tcPr>
                </a:tc>
                <a:tc>
                  <a:txBody>
                    <a:bodyPr/>
                    <a:lstStyle/>
                    <a:p>
                      <a:pPr algn="ctr" fontAlgn="ctr"/>
                      <a:r>
                        <a:rPr lang="en-GB" sz="1400" u="none" strike="noStrike" dirty="0">
                          <a:effectLst/>
                        </a:rPr>
                        <a:t>11.70%</a:t>
                      </a:r>
                      <a:endParaRPr lang="en-GB" sz="1400" b="0" i="0" u="none" strike="noStrike" dirty="0">
                        <a:solidFill>
                          <a:srgbClr val="000000"/>
                        </a:solidFill>
                        <a:effectLst/>
                        <a:latin typeface="Arial" panose="020B0604020202020204" pitchFamily="34" charset="0"/>
                      </a:endParaRPr>
                    </a:p>
                  </a:txBody>
                  <a:tcPr marL="2940" marR="2940" marT="2940" marB="0" anchor="ctr">
                    <a:solidFill>
                      <a:schemeClr val="accent6">
                        <a:lumMod val="20000"/>
                        <a:lumOff val="80000"/>
                      </a:schemeClr>
                    </a:solidFill>
                  </a:tcPr>
                </a:tc>
                <a:tc>
                  <a:txBody>
                    <a:bodyPr/>
                    <a:lstStyle/>
                    <a:p>
                      <a:pPr algn="ctr" fontAlgn="ctr"/>
                      <a:r>
                        <a:rPr lang="en-GB" sz="1400" u="none" strike="noStrike" dirty="0">
                          <a:effectLst/>
                        </a:rPr>
                        <a:t>13.50%</a:t>
                      </a:r>
                      <a:endParaRPr lang="en-GB" sz="1400" b="0" i="0" u="none" strike="noStrike" dirty="0">
                        <a:solidFill>
                          <a:srgbClr val="000000"/>
                        </a:solidFill>
                        <a:effectLst/>
                        <a:latin typeface="Arial" panose="020B0604020202020204" pitchFamily="34" charset="0"/>
                      </a:endParaRPr>
                    </a:p>
                  </a:txBody>
                  <a:tcPr marL="2940" marR="2940" marT="2940" marB="0" anchor="ctr">
                    <a:solidFill>
                      <a:schemeClr val="accent2">
                        <a:lumMod val="20000"/>
                        <a:lumOff val="80000"/>
                      </a:schemeClr>
                    </a:solidFill>
                  </a:tcPr>
                </a:tc>
                <a:extLst>
                  <a:ext uri="{0D108BD9-81ED-4DB2-BD59-A6C34878D82A}">
                    <a16:rowId xmlns:a16="http://schemas.microsoft.com/office/drawing/2014/main" val="921824785"/>
                  </a:ext>
                </a:extLst>
              </a:tr>
            </a:tbl>
          </a:graphicData>
        </a:graphic>
      </p:graphicFrame>
    </p:spTree>
    <p:extLst>
      <p:ext uri="{BB962C8B-B14F-4D97-AF65-F5344CB8AC3E}">
        <p14:creationId xmlns:p14="http://schemas.microsoft.com/office/powerpoint/2010/main" val="7927202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47DE8D-25CC-B364-6B8C-E5FC9ABFF977}"/>
              </a:ext>
            </a:extLst>
          </p:cNvPr>
          <p:cNvPicPr/>
          <p:nvPr/>
        </p:nvPicPr>
        <p:blipFill>
          <a:blip r:embed="rId2"/>
          <a:stretch>
            <a:fillRect/>
          </a:stretch>
        </p:blipFill>
        <p:spPr>
          <a:xfrm>
            <a:off x="609600" y="1"/>
            <a:ext cx="10972800" cy="449910"/>
          </a:xfrm>
          <a:prstGeom prst="rect">
            <a:avLst/>
          </a:prstGeom>
        </p:spPr>
      </p:pic>
      <p:pic>
        <p:nvPicPr>
          <p:cNvPr id="3" name="Picture 2">
            <a:extLst>
              <a:ext uri="{FF2B5EF4-FFF2-40B4-BE49-F238E27FC236}">
                <a16:creationId xmlns:a16="http://schemas.microsoft.com/office/drawing/2014/main" id="{97BD4D67-4B3A-AB17-B7A0-721B529FAB55}"/>
              </a:ext>
            </a:extLst>
          </p:cNvPr>
          <p:cNvPicPr/>
          <p:nvPr/>
        </p:nvPicPr>
        <p:blipFill>
          <a:blip r:embed="rId3"/>
          <a:stretch>
            <a:fillRect/>
          </a:stretch>
        </p:blipFill>
        <p:spPr>
          <a:xfrm>
            <a:off x="609600" y="5808209"/>
            <a:ext cx="10972800" cy="1049790"/>
          </a:xfrm>
          <a:prstGeom prst="rect">
            <a:avLst/>
          </a:prstGeom>
        </p:spPr>
      </p:pic>
      <p:sp>
        <p:nvSpPr>
          <p:cNvPr id="10" name="TextBox 9">
            <a:extLst>
              <a:ext uri="{FF2B5EF4-FFF2-40B4-BE49-F238E27FC236}">
                <a16:creationId xmlns:a16="http://schemas.microsoft.com/office/drawing/2014/main" id="{969208F3-E234-B134-E6B1-525F58A5E92A}"/>
              </a:ext>
            </a:extLst>
          </p:cNvPr>
          <p:cNvSpPr txBox="1"/>
          <p:nvPr/>
        </p:nvSpPr>
        <p:spPr>
          <a:xfrm>
            <a:off x="1657350" y="2321897"/>
            <a:ext cx="8877300" cy="1323439"/>
          </a:xfrm>
          <a:prstGeom prst="rect">
            <a:avLst/>
          </a:prstGeom>
          <a:noFill/>
        </p:spPr>
        <p:txBody>
          <a:bodyPr wrap="square" rtlCol="0">
            <a:spAutoFit/>
          </a:bodyPr>
          <a:lstStyle/>
          <a:p>
            <a:pPr algn="ctr"/>
            <a:r>
              <a:rPr lang="en-GB" sz="4000" b="1" dirty="0">
                <a:solidFill>
                  <a:srgbClr val="C00000"/>
                </a:solidFill>
                <a:latin typeface="Arial Black" panose="020B0A04020102020204" pitchFamily="34" charset="0"/>
              </a:rPr>
              <a:t>HOW AM I AFFECTED -FPS1992 AND MODIFIED</a:t>
            </a:r>
          </a:p>
        </p:txBody>
      </p:sp>
    </p:spTree>
    <p:extLst>
      <p:ext uri="{BB962C8B-B14F-4D97-AF65-F5344CB8AC3E}">
        <p14:creationId xmlns:p14="http://schemas.microsoft.com/office/powerpoint/2010/main" val="4163471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36176-E89D-4A05-0D36-B58AE385EF11}"/>
              </a:ext>
            </a:extLst>
          </p:cNvPr>
          <p:cNvSpPr>
            <a:spLocks noGrp="1"/>
          </p:cNvSpPr>
          <p:nvPr>
            <p:ph type="title"/>
          </p:nvPr>
        </p:nvSpPr>
        <p:spPr>
          <a:xfrm>
            <a:off x="609600" y="798891"/>
            <a:ext cx="4344960" cy="538993"/>
          </a:xfrm>
        </p:spPr>
        <p:txBody>
          <a:bodyPr>
            <a:normAutofit fontScale="90000"/>
          </a:bodyPr>
          <a:lstStyle/>
          <a:p>
            <a:r>
              <a:rPr lang="en-GB" sz="3200" b="1" dirty="0">
                <a:solidFill>
                  <a:schemeClr val="accent2">
                    <a:lumMod val="75000"/>
                  </a:schemeClr>
                </a:solidFill>
                <a:latin typeface="Arial Black" panose="020B0A04020102020204" pitchFamily="34" charset="0"/>
              </a:rPr>
              <a:t>Areas to be Covered</a:t>
            </a:r>
          </a:p>
        </p:txBody>
      </p:sp>
      <p:graphicFrame>
        <p:nvGraphicFramePr>
          <p:cNvPr id="7" name="Diagram 6">
            <a:extLst>
              <a:ext uri="{FF2B5EF4-FFF2-40B4-BE49-F238E27FC236}">
                <a16:creationId xmlns:a16="http://schemas.microsoft.com/office/drawing/2014/main" id="{3AE0C998-CED2-74B3-F8C9-FECE65F3C922}"/>
              </a:ext>
            </a:extLst>
          </p:cNvPr>
          <p:cNvGraphicFramePr/>
          <p:nvPr>
            <p:extLst>
              <p:ext uri="{D42A27DB-BD31-4B8C-83A1-F6EECF244321}">
                <p14:modId xmlns:p14="http://schemas.microsoft.com/office/powerpoint/2010/main" val="3908713910"/>
              </p:ext>
            </p:extLst>
          </p:nvPr>
        </p:nvGraphicFramePr>
        <p:xfrm>
          <a:off x="234892" y="449911"/>
          <a:ext cx="11719419" cy="56091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5086388D-5A70-8B49-68DC-4EE12EDAA846}"/>
              </a:ext>
            </a:extLst>
          </p:cNvPr>
          <p:cNvPicPr/>
          <p:nvPr/>
        </p:nvPicPr>
        <p:blipFill>
          <a:blip r:embed="rId7"/>
          <a:stretch>
            <a:fillRect/>
          </a:stretch>
        </p:blipFill>
        <p:spPr>
          <a:xfrm>
            <a:off x="609600" y="1"/>
            <a:ext cx="10972800" cy="449910"/>
          </a:xfrm>
          <a:prstGeom prst="rect">
            <a:avLst/>
          </a:prstGeom>
        </p:spPr>
      </p:pic>
      <p:pic>
        <p:nvPicPr>
          <p:cNvPr id="6" name="Picture 5">
            <a:extLst>
              <a:ext uri="{FF2B5EF4-FFF2-40B4-BE49-F238E27FC236}">
                <a16:creationId xmlns:a16="http://schemas.microsoft.com/office/drawing/2014/main" id="{9F116290-2522-831C-1FBA-BD40C869D6A2}"/>
              </a:ext>
            </a:extLst>
          </p:cNvPr>
          <p:cNvPicPr/>
          <p:nvPr/>
        </p:nvPicPr>
        <p:blipFill>
          <a:blip r:embed="rId8"/>
          <a:stretch>
            <a:fillRect/>
          </a:stretch>
        </p:blipFill>
        <p:spPr>
          <a:xfrm>
            <a:off x="611216" y="5808210"/>
            <a:ext cx="10972800" cy="1049790"/>
          </a:xfrm>
          <a:prstGeom prst="rect">
            <a:avLst/>
          </a:prstGeom>
        </p:spPr>
      </p:pic>
    </p:spTree>
    <p:extLst>
      <p:ext uri="{BB962C8B-B14F-4D97-AF65-F5344CB8AC3E}">
        <p14:creationId xmlns:p14="http://schemas.microsoft.com/office/powerpoint/2010/main" val="12467805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2E0373-0059-2A55-AD91-E336718A4717}"/>
              </a:ext>
            </a:extLst>
          </p:cNvPr>
          <p:cNvPicPr/>
          <p:nvPr/>
        </p:nvPicPr>
        <p:blipFill>
          <a:blip r:embed="rId2"/>
          <a:stretch>
            <a:fillRect/>
          </a:stretch>
        </p:blipFill>
        <p:spPr>
          <a:xfrm>
            <a:off x="609600" y="1"/>
            <a:ext cx="10972800" cy="449910"/>
          </a:xfrm>
          <a:prstGeom prst="rect">
            <a:avLst/>
          </a:prstGeom>
        </p:spPr>
      </p:pic>
      <p:pic>
        <p:nvPicPr>
          <p:cNvPr id="5" name="Picture 4">
            <a:extLst>
              <a:ext uri="{FF2B5EF4-FFF2-40B4-BE49-F238E27FC236}">
                <a16:creationId xmlns:a16="http://schemas.microsoft.com/office/drawing/2014/main" id="{3A1DEACF-44EB-8113-7BA8-79B80F6D8F0B}"/>
              </a:ext>
            </a:extLst>
          </p:cNvPr>
          <p:cNvPicPr/>
          <p:nvPr/>
        </p:nvPicPr>
        <p:blipFill>
          <a:blip r:embed="rId3"/>
          <a:stretch>
            <a:fillRect/>
          </a:stretch>
        </p:blipFill>
        <p:spPr>
          <a:xfrm>
            <a:off x="609600" y="5808209"/>
            <a:ext cx="10972800" cy="1049790"/>
          </a:xfrm>
          <a:prstGeom prst="rect">
            <a:avLst/>
          </a:prstGeom>
        </p:spPr>
      </p:pic>
      <p:sp>
        <p:nvSpPr>
          <p:cNvPr id="17" name="Free-form: Shape 16">
            <a:extLst>
              <a:ext uri="{FF2B5EF4-FFF2-40B4-BE49-F238E27FC236}">
                <a16:creationId xmlns:a16="http://schemas.microsoft.com/office/drawing/2014/main" id="{D5B02C34-5FA1-CB84-E1C4-A64C40F34DFB}"/>
              </a:ext>
            </a:extLst>
          </p:cNvPr>
          <p:cNvSpPr/>
          <p:nvPr/>
        </p:nvSpPr>
        <p:spPr>
          <a:xfrm>
            <a:off x="338178" y="1600411"/>
            <a:ext cx="2643276" cy="660819"/>
          </a:xfrm>
          <a:custGeom>
            <a:avLst/>
            <a:gdLst>
              <a:gd name="connsiteX0" fmla="*/ 0 w 2643276"/>
              <a:gd name="connsiteY0" fmla="*/ 66082 h 660819"/>
              <a:gd name="connsiteX1" fmla="*/ 66082 w 2643276"/>
              <a:gd name="connsiteY1" fmla="*/ 0 h 660819"/>
              <a:gd name="connsiteX2" fmla="*/ 2577194 w 2643276"/>
              <a:gd name="connsiteY2" fmla="*/ 0 h 660819"/>
              <a:gd name="connsiteX3" fmla="*/ 2643276 w 2643276"/>
              <a:gd name="connsiteY3" fmla="*/ 66082 h 660819"/>
              <a:gd name="connsiteX4" fmla="*/ 2643276 w 2643276"/>
              <a:gd name="connsiteY4" fmla="*/ 594737 h 660819"/>
              <a:gd name="connsiteX5" fmla="*/ 2577194 w 2643276"/>
              <a:gd name="connsiteY5" fmla="*/ 660819 h 660819"/>
              <a:gd name="connsiteX6" fmla="*/ 66082 w 2643276"/>
              <a:gd name="connsiteY6" fmla="*/ 660819 h 660819"/>
              <a:gd name="connsiteX7" fmla="*/ 0 w 2643276"/>
              <a:gd name="connsiteY7" fmla="*/ 594737 h 660819"/>
              <a:gd name="connsiteX8" fmla="*/ 0 w 2643276"/>
              <a:gd name="connsiteY8" fmla="*/ 66082 h 66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3276" h="660819">
                <a:moveTo>
                  <a:pt x="0" y="66082"/>
                </a:moveTo>
                <a:cubicBezTo>
                  <a:pt x="0" y="29586"/>
                  <a:pt x="29586" y="0"/>
                  <a:pt x="66082" y="0"/>
                </a:cubicBezTo>
                <a:lnTo>
                  <a:pt x="2577194" y="0"/>
                </a:lnTo>
                <a:cubicBezTo>
                  <a:pt x="2613690" y="0"/>
                  <a:pt x="2643276" y="29586"/>
                  <a:pt x="2643276" y="66082"/>
                </a:cubicBezTo>
                <a:lnTo>
                  <a:pt x="2643276" y="594737"/>
                </a:lnTo>
                <a:cubicBezTo>
                  <a:pt x="2643276" y="631233"/>
                  <a:pt x="2613690" y="660819"/>
                  <a:pt x="2577194" y="660819"/>
                </a:cubicBezTo>
                <a:lnTo>
                  <a:pt x="66082" y="660819"/>
                </a:lnTo>
                <a:cubicBezTo>
                  <a:pt x="29586" y="660819"/>
                  <a:pt x="0" y="631233"/>
                  <a:pt x="0" y="594737"/>
                </a:cubicBezTo>
                <a:lnTo>
                  <a:pt x="0" y="66082"/>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44755" tIns="44755" rIns="44755" bIns="44755" numCol="1" spcCol="1270" anchor="ctr" anchorCtr="0">
            <a:noAutofit/>
          </a:bodyPr>
          <a:lstStyle/>
          <a:p>
            <a:pPr marL="0" lvl="0" indent="0" algn="ctr" defTabSz="889000">
              <a:lnSpc>
                <a:spcPct val="90000"/>
              </a:lnSpc>
              <a:spcBef>
                <a:spcPct val="0"/>
              </a:spcBef>
              <a:spcAft>
                <a:spcPct val="35000"/>
              </a:spcAft>
              <a:buNone/>
            </a:pPr>
            <a:r>
              <a:rPr lang="en-GB" sz="2000" kern="1200" dirty="0"/>
              <a:t>MEMBER TYPE</a:t>
            </a:r>
          </a:p>
        </p:txBody>
      </p:sp>
      <p:sp>
        <p:nvSpPr>
          <p:cNvPr id="19" name="Free-form: Shape 18">
            <a:extLst>
              <a:ext uri="{FF2B5EF4-FFF2-40B4-BE49-F238E27FC236}">
                <a16:creationId xmlns:a16="http://schemas.microsoft.com/office/drawing/2014/main" id="{33C8EDC2-5893-8E29-D615-DA0E4A48E3E7}"/>
              </a:ext>
            </a:extLst>
          </p:cNvPr>
          <p:cNvSpPr/>
          <p:nvPr/>
        </p:nvSpPr>
        <p:spPr>
          <a:xfrm>
            <a:off x="338178" y="2492517"/>
            <a:ext cx="2643276" cy="660819"/>
          </a:xfrm>
          <a:custGeom>
            <a:avLst/>
            <a:gdLst>
              <a:gd name="connsiteX0" fmla="*/ 0 w 2643276"/>
              <a:gd name="connsiteY0" fmla="*/ 66082 h 660819"/>
              <a:gd name="connsiteX1" fmla="*/ 66082 w 2643276"/>
              <a:gd name="connsiteY1" fmla="*/ 0 h 660819"/>
              <a:gd name="connsiteX2" fmla="*/ 2577194 w 2643276"/>
              <a:gd name="connsiteY2" fmla="*/ 0 h 660819"/>
              <a:gd name="connsiteX3" fmla="*/ 2643276 w 2643276"/>
              <a:gd name="connsiteY3" fmla="*/ 66082 h 660819"/>
              <a:gd name="connsiteX4" fmla="*/ 2643276 w 2643276"/>
              <a:gd name="connsiteY4" fmla="*/ 594737 h 660819"/>
              <a:gd name="connsiteX5" fmla="*/ 2577194 w 2643276"/>
              <a:gd name="connsiteY5" fmla="*/ 660819 h 660819"/>
              <a:gd name="connsiteX6" fmla="*/ 66082 w 2643276"/>
              <a:gd name="connsiteY6" fmla="*/ 660819 h 660819"/>
              <a:gd name="connsiteX7" fmla="*/ 0 w 2643276"/>
              <a:gd name="connsiteY7" fmla="*/ 594737 h 660819"/>
              <a:gd name="connsiteX8" fmla="*/ 0 w 2643276"/>
              <a:gd name="connsiteY8" fmla="*/ 66082 h 66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3276" h="660819">
                <a:moveTo>
                  <a:pt x="0" y="66082"/>
                </a:moveTo>
                <a:cubicBezTo>
                  <a:pt x="0" y="29586"/>
                  <a:pt x="29586" y="0"/>
                  <a:pt x="66082" y="0"/>
                </a:cubicBezTo>
                <a:lnTo>
                  <a:pt x="2577194" y="0"/>
                </a:lnTo>
                <a:cubicBezTo>
                  <a:pt x="2613690" y="0"/>
                  <a:pt x="2643276" y="29586"/>
                  <a:pt x="2643276" y="66082"/>
                </a:cubicBezTo>
                <a:lnTo>
                  <a:pt x="2643276" y="594737"/>
                </a:lnTo>
                <a:cubicBezTo>
                  <a:pt x="2643276" y="631233"/>
                  <a:pt x="2613690" y="660819"/>
                  <a:pt x="2577194" y="660819"/>
                </a:cubicBezTo>
                <a:lnTo>
                  <a:pt x="66082" y="660819"/>
                </a:lnTo>
                <a:cubicBezTo>
                  <a:pt x="29586" y="660819"/>
                  <a:pt x="0" y="631233"/>
                  <a:pt x="0" y="594737"/>
                </a:cubicBezTo>
                <a:lnTo>
                  <a:pt x="0" y="66082"/>
                </a:ln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7135" tIns="37135" rIns="37135" bIns="37135" numCol="1" spcCol="1270" anchor="ctr" anchorCtr="0">
            <a:noAutofit/>
          </a:bodyPr>
          <a:lstStyle/>
          <a:p>
            <a:pPr marL="0" lvl="0" indent="0" algn="ctr" defTabSz="622300">
              <a:lnSpc>
                <a:spcPct val="90000"/>
              </a:lnSpc>
              <a:spcBef>
                <a:spcPct val="0"/>
              </a:spcBef>
              <a:spcAft>
                <a:spcPct val="35000"/>
              </a:spcAft>
              <a:buNone/>
            </a:pPr>
            <a:r>
              <a:rPr lang="en-GB" sz="1400" kern="1200" dirty="0"/>
              <a:t>Criteria</a:t>
            </a:r>
          </a:p>
        </p:txBody>
      </p:sp>
      <p:sp>
        <p:nvSpPr>
          <p:cNvPr id="21" name="Free-form: Shape 20">
            <a:extLst>
              <a:ext uri="{FF2B5EF4-FFF2-40B4-BE49-F238E27FC236}">
                <a16:creationId xmlns:a16="http://schemas.microsoft.com/office/drawing/2014/main" id="{903A96E3-D1BB-1C9C-DEFE-01EAEFA55122}"/>
              </a:ext>
            </a:extLst>
          </p:cNvPr>
          <p:cNvSpPr/>
          <p:nvPr/>
        </p:nvSpPr>
        <p:spPr>
          <a:xfrm>
            <a:off x="338178" y="3384623"/>
            <a:ext cx="2643276" cy="660819"/>
          </a:xfrm>
          <a:custGeom>
            <a:avLst/>
            <a:gdLst>
              <a:gd name="connsiteX0" fmla="*/ 0 w 2643276"/>
              <a:gd name="connsiteY0" fmla="*/ 66082 h 660819"/>
              <a:gd name="connsiteX1" fmla="*/ 66082 w 2643276"/>
              <a:gd name="connsiteY1" fmla="*/ 0 h 660819"/>
              <a:gd name="connsiteX2" fmla="*/ 2577194 w 2643276"/>
              <a:gd name="connsiteY2" fmla="*/ 0 h 660819"/>
              <a:gd name="connsiteX3" fmla="*/ 2643276 w 2643276"/>
              <a:gd name="connsiteY3" fmla="*/ 66082 h 660819"/>
              <a:gd name="connsiteX4" fmla="*/ 2643276 w 2643276"/>
              <a:gd name="connsiteY4" fmla="*/ 594737 h 660819"/>
              <a:gd name="connsiteX5" fmla="*/ 2577194 w 2643276"/>
              <a:gd name="connsiteY5" fmla="*/ 660819 h 660819"/>
              <a:gd name="connsiteX6" fmla="*/ 66082 w 2643276"/>
              <a:gd name="connsiteY6" fmla="*/ 660819 h 660819"/>
              <a:gd name="connsiteX7" fmla="*/ 0 w 2643276"/>
              <a:gd name="connsiteY7" fmla="*/ 594737 h 660819"/>
              <a:gd name="connsiteX8" fmla="*/ 0 w 2643276"/>
              <a:gd name="connsiteY8" fmla="*/ 66082 h 66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3276" h="660819">
                <a:moveTo>
                  <a:pt x="0" y="66082"/>
                </a:moveTo>
                <a:cubicBezTo>
                  <a:pt x="0" y="29586"/>
                  <a:pt x="29586" y="0"/>
                  <a:pt x="66082" y="0"/>
                </a:cubicBezTo>
                <a:lnTo>
                  <a:pt x="2577194" y="0"/>
                </a:lnTo>
                <a:cubicBezTo>
                  <a:pt x="2613690" y="0"/>
                  <a:pt x="2643276" y="29586"/>
                  <a:pt x="2643276" y="66082"/>
                </a:cubicBezTo>
                <a:lnTo>
                  <a:pt x="2643276" y="594737"/>
                </a:lnTo>
                <a:cubicBezTo>
                  <a:pt x="2643276" y="631233"/>
                  <a:pt x="2613690" y="660819"/>
                  <a:pt x="2577194" y="660819"/>
                </a:cubicBezTo>
                <a:lnTo>
                  <a:pt x="66082" y="660819"/>
                </a:lnTo>
                <a:cubicBezTo>
                  <a:pt x="29586" y="660819"/>
                  <a:pt x="0" y="631233"/>
                  <a:pt x="0" y="594737"/>
                </a:cubicBezTo>
                <a:lnTo>
                  <a:pt x="0" y="66082"/>
                </a:lnTo>
                <a:close/>
              </a:path>
            </a:pathLst>
          </a:custGeom>
        </p:spPr>
        <p:style>
          <a:lnRef idx="2">
            <a:schemeClr val="accent3">
              <a:tint val="40000"/>
              <a:alpha val="90000"/>
              <a:hueOff val="184467"/>
              <a:satOff val="9091"/>
              <a:lumOff val="162"/>
              <a:alphaOff val="0"/>
            </a:schemeClr>
          </a:lnRef>
          <a:fillRef idx="1">
            <a:schemeClr val="accent3">
              <a:tint val="40000"/>
              <a:alpha val="90000"/>
              <a:hueOff val="184467"/>
              <a:satOff val="9091"/>
              <a:lumOff val="162"/>
              <a:alphaOff val="0"/>
            </a:schemeClr>
          </a:fillRef>
          <a:effectRef idx="0">
            <a:schemeClr val="accent3">
              <a:tint val="40000"/>
              <a:alpha val="90000"/>
              <a:hueOff val="184467"/>
              <a:satOff val="9091"/>
              <a:lumOff val="162"/>
              <a:alphaOff val="0"/>
            </a:schemeClr>
          </a:effectRef>
          <a:fontRef idx="minor">
            <a:schemeClr val="dk1">
              <a:hueOff val="0"/>
              <a:satOff val="0"/>
              <a:lumOff val="0"/>
              <a:alphaOff val="0"/>
            </a:schemeClr>
          </a:fontRef>
        </p:style>
        <p:txBody>
          <a:bodyPr spcFirstLastPara="0" vert="horz" wrap="square" lIns="37135" tIns="37135" rIns="37135" bIns="37135" numCol="1" spcCol="1270" anchor="ctr" anchorCtr="0">
            <a:noAutofit/>
          </a:bodyPr>
          <a:lstStyle/>
          <a:p>
            <a:pPr marL="0" lvl="0" indent="0" algn="ctr" defTabSz="622300">
              <a:lnSpc>
                <a:spcPct val="90000"/>
              </a:lnSpc>
              <a:spcBef>
                <a:spcPct val="0"/>
              </a:spcBef>
              <a:spcAft>
                <a:spcPct val="35000"/>
              </a:spcAft>
              <a:buNone/>
            </a:pPr>
            <a:r>
              <a:rPr lang="en-GB" sz="1400" kern="1200" dirty="0"/>
              <a:t>If remaining in Roll Back / “Current Benefits”</a:t>
            </a:r>
          </a:p>
        </p:txBody>
      </p:sp>
      <p:sp>
        <p:nvSpPr>
          <p:cNvPr id="23" name="Free-form: Shape 22">
            <a:extLst>
              <a:ext uri="{FF2B5EF4-FFF2-40B4-BE49-F238E27FC236}">
                <a16:creationId xmlns:a16="http://schemas.microsoft.com/office/drawing/2014/main" id="{38D68DB7-AA04-716F-AF73-D4C9AFF640E2}"/>
              </a:ext>
            </a:extLst>
          </p:cNvPr>
          <p:cNvSpPr/>
          <p:nvPr/>
        </p:nvSpPr>
        <p:spPr>
          <a:xfrm>
            <a:off x="338178" y="4276729"/>
            <a:ext cx="2643276" cy="660819"/>
          </a:xfrm>
          <a:custGeom>
            <a:avLst/>
            <a:gdLst>
              <a:gd name="connsiteX0" fmla="*/ 0 w 2643276"/>
              <a:gd name="connsiteY0" fmla="*/ 66082 h 660819"/>
              <a:gd name="connsiteX1" fmla="*/ 66082 w 2643276"/>
              <a:gd name="connsiteY1" fmla="*/ 0 h 660819"/>
              <a:gd name="connsiteX2" fmla="*/ 2577194 w 2643276"/>
              <a:gd name="connsiteY2" fmla="*/ 0 h 660819"/>
              <a:gd name="connsiteX3" fmla="*/ 2643276 w 2643276"/>
              <a:gd name="connsiteY3" fmla="*/ 66082 h 660819"/>
              <a:gd name="connsiteX4" fmla="*/ 2643276 w 2643276"/>
              <a:gd name="connsiteY4" fmla="*/ 594737 h 660819"/>
              <a:gd name="connsiteX5" fmla="*/ 2577194 w 2643276"/>
              <a:gd name="connsiteY5" fmla="*/ 660819 h 660819"/>
              <a:gd name="connsiteX6" fmla="*/ 66082 w 2643276"/>
              <a:gd name="connsiteY6" fmla="*/ 660819 h 660819"/>
              <a:gd name="connsiteX7" fmla="*/ 0 w 2643276"/>
              <a:gd name="connsiteY7" fmla="*/ 594737 h 660819"/>
              <a:gd name="connsiteX8" fmla="*/ 0 w 2643276"/>
              <a:gd name="connsiteY8" fmla="*/ 66082 h 66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3276" h="660819">
                <a:moveTo>
                  <a:pt x="0" y="66082"/>
                </a:moveTo>
                <a:cubicBezTo>
                  <a:pt x="0" y="29586"/>
                  <a:pt x="29586" y="0"/>
                  <a:pt x="66082" y="0"/>
                </a:cubicBezTo>
                <a:lnTo>
                  <a:pt x="2577194" y="0"/>
                </a:lnTo>
                <a:cubicBezTo>
                  <a:pt x="2613690" y="0"/>
                  <a:pt x="2643276" y="29586"/>
                  <a:pt x="2643276" y="66082"/>
                </a:cubicBezTo>
                <a:lnTo>
                  <a:pt x="2643276" y="594737"/>
                </a:lnTo>
                <a:cubicBezTo>
                  <a:pt x="2643276" y="631233"/>
                  <a:pt x="2613690" y="660819"/>
                  <a:pt x="2577194" y="660819"/>
                </a:cubicBezTo>
                <a:lnTo>
                  <a:pt x="66082" y="660819"/>
                </a:lnTo>
                <a:cubicBezTo>
                  <a:pt x="29586" y="660819"/>
                  <a:pt x="0" y="631233"/>
                  <a:pt x="0" y="594737"/>
                </a:cubicBezTo>
                <a:lnTo>
                  <a:pt x="0" y="66082"/>
                </a:lnTo>
                <a:close/>
              </a:path>
            </a:pathLst>
          </a:custGeom>
        </p:spPr>
        <p:style>
          <a:lnRef idx="2">
            <a:schemeClr val="accent3">
              <a:tint val="40000"/>
              <a:alpha val="90000"/>
              <a:hueOff val="368935"/>
              <a:satOff val="18182"/>
              <a:lumOff val="323"/>
              <a:alphaOff val="0"/>
            </a:schemeClr>
          </a:lnRef>
          <a:fillRef idx="1">
            <a:schemeClr val="accent3">
              <a:tint val="40000"/>
              <a:alpha val="90000"/>
              <a:hueOff val="368935"/>
              <a:satOff val="18182"/>
              <a:lumOff val="323"/>
              <a:alphaOff val="0"/>
            </a:schemeClr>
          </a:fillRef>
          <a:effectRef idx="0">
            <a:schemeClr val="accent3">
              <a:tint val="40000"/>
              <a:alpha val="90000"/>
              <a:hueOff val="368935"/>
              <a:satOff val="18182"/>
              <a:lumOff val="323"/>
              <a:alphaOff val="0"/>
            </a:schemeClr>
          </a:effectRef>
          <a:fontRef idx="minor">
            <a:schemeClr val="dk1">
              <a:hueOff val="0"/>
              <a:satOff val="0"/>
              <a:lumOff val="0"/>
              <a:alphaOff val="0"/>
            </a:schemeClr>
          </a:fontRef>
        </p:style>
        <p:txBody>
          <a:bodyPr spcFirstLastPara="0" vert="horz" wrap="square" lIns="37135" tIns="37135" rIns="37135" bIns="37135" numCol="1" spcCol="1270" anchor="ctr" anchorCtr="0">
            <a:noAutofit/>
          </a:bodyPr>
          <a:lstStyle/>
          <a:p>
            <a:pPr marL="0" lvl="0" indent="0" algn="ctr" defTabSz="622300">
              <a:lnSpc>
                <a:spcPct val="90000"/>
              </a:lnSpc>
              <a:spcBef>
                <a:spcPct val="0"/>
              </a:spcBef>
              <a:spcAft>
                <a:spcPct val="35000"/>
              </a:spcAft>
              <a:buNone/>
            </a:pPr>
            <a:r>
              <a:rPr lang="en-GB" sz="1400" kern="1200" dirty="0"/>
              <a:t>If elect for FPS2015</a:t>
            </a:r>
          </a:p>
        </p:txBody>
      </p:sp>
      <p:sp>
        <p:nvSpPr>
          <p:cNvPr id="24" name="Free-form: Shape 23">
            <a:extLst>
              <a:ext uri="{FF2B5EF4-FFF2-40B4-BE49-F238E27FC236}">
                <a16:creationId xmlns:a16="http://schemas.microsoft.com/office/drawing/2014/main" id="{79CBA7EA-F1DA-EB06-C5EC-E73FB7F24BD6}"/>
              </a:ext>
            </a:extLst>
          </p:cNvPr>
          <p:cNvSpPr/>
          <p:nvPr/>
        </p:nvSpPr>
        <p:spPr>
          <a:xfrm>
            <a:off x="3351513" y="1600411"/>
            <a:ext cx="2643276" cy="660819"/>
          </a:xfrm>
          <a:custGeom>
            <a:avLst/>
            <a:gdLst>
              <a:gd name="connsiteX0" fmla="*/ 0 w 2643276"/>
              <a:gd name="connsiteY0" fmla="*/ 66082 h 660819"/>
              <a:gd name="connsiteX1" fmla="*/ 66082 w 2643276"/>
              <a:gd name="connsiteY1" fmla="*/ 0 h 660819"/>
              <a:gd name="connsiteX2" fmla="*/ 2577194 w 2643276"/>
              <a:gd name="connsiteY2" fmla="*/ 0 h 660819"/>
              <a:gd name="connsiteX3" fmla="*/ 2643276 w 2643276"/>
              <a:gd name="connsiteY3" fmla="*/ 66082 h 660819"/>
              <a:gd name="connsiteX4" fmla="*/ 2643276 w 2643276"/>
              <a:gd name="connsiteY4" fmla="*/ 594737 h 660819"/>
              <a:gd name="connsiteX5" fmla="*/ 2577194 w 2643276"/>
              <a:gd name="connsiteY5" fmla="*/ 660819 h 660819"/>
              <a:gd name="connsiteX6" fmla="*/ 66082 w 2643276"/>
              <a:gd name="connsiteY6" fmla="*/ 660819 h 660819"/>
              <a:gd name="connsiteX7" fmla="*/ 0 w 2643276"/>
              <a:gd name="connsiteY7" fmla="*/ 594737 h 660819"/>
              <a:gd name="connsiteX8" fmla="*/ 0 w 2643276"/>
              <a:gd name="connsiteY8" fmla="*/ 66082 h 66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3276" h="660819">
                <a:moveTo>
                  <a:pt x="0" y="66082"/>
                </a:moveTo>
                <a:cubicBezTo>
                  <a:pt x="0" y="29586"/>
                  <a:pt x="29586" y="0"/>
                  <a:pt x="66082" y="0"/>
                </a:cubicBezTo>
                <a:lnTo>
                  <a:pt x="2577194" y="0"/>
                </a:lnTo>
                <a:cubicBezTo>
                  <a:pt x="2613690" y="0"/>
                  <a:pt x="2643276" y="29586"/>
                  <a:pt x="2643276" y="66082"/>
                </a:cubicBezTo>
                <a:lnTo>
                  <a:pt x="2643276" y="594737"/>
                </a:lnTo>
                <a:cubicBezTo>
                  <a:pt x="2643276" y="631233"/>
                  <a:pt x="2613690" y="660819"/>
                  <a:pt x="2577194" y="660819"/>
                </a:cubicBezTo>
                <a:lnTo>
                  <a:pt x="66082" y="660819"/>
                </a:lnTo>
                <a:cubicBezTo>
                  <a:pt x="29586" y="660819"/>
                  <a:pt x="0" y="631233"/>
                  <a:pt x="0" y="594737"/>
                </a:cubicBezTo>
                <a:lnTo>
                  <a:pt x="0" y="66082"/>
                </a:lnTo>
                <a:close/>
              </a:path>
            </a:pathLst>
          </a:custGeom>
        </p:spPr>
        <p:style>
          <a:lnRef idx="2">
            <a:schemeClr val="lt1">
              <a:hueOff val="0"/>
              <a:satOff val="0"/>
              <a:lumOff val="0"/>
              <a:alphaOff val="0"/>
            </a:schemeClr>
          </a:lnRef>
          <a:fillRef idx="1">
            <a:schemeClr val="accent3">
              <a:hueOff val="903533"/>
              <a:satOff val="33333"/>
              <a:lumOff val="-4902"/>
              <a:alphaOff val="0"/>
            </a:schemeClr>
          </a:fillRef>
          <a:effectRef idx="0">
            <a:schemeClr val="accent3">
              <a:hueOff val="903533"/>
              <a:satOff val="33333"/>
              <a:lumOff val="-4902"/>
              <a:alphaOff val="0"/>
            </a:schemeClr>
          </a:effectRef>
          <a:fontRef idx="minor">
            <a:schemeClr val="lt1"/>
          </a:fontRef>
        </p:style>
        <p:txBody>
          <a:bodyPr spcFirstLastPara="0" vert="horz" wrap="square" lIns="44755" tIns="44755" rIns="44755" bIns="44755" numCol="1" spcCol="1270" anchor="ctr" anchorCtr="0">
            <a:noAutofit/>
          </a:bodyPr>
          <a:lstStyle/>
          <a:p>
            <a:pPr marL="0" lvl="0" indent="0" algn="ctr" defTabSz="889000">
              <a:lnSpc>
                <a:spcPct val="90000"/>
              </a:lnSpc>
              <a:spcBef>
                <a:spcPct val="0"/>
              </a:spcBef>
              <a:spcAft>
                <a:spcPct val="35000"/>
              </a:spcAft>
              <a:buNone/>
            </a:pPr>
            <a:r>
              <a:rPr lang="en-GB" sz="2000" kern="1200" dirty="0"/>
              <a:t>PROTECTED MEMBER</a:t>
            </a:r>
          </a:p>
        </p:txBody>
      </p:sp>
      <p:sp>
        <p:nvSpPr>
          <p:cNvPr id="26" name="Free-form: Shape 25">
            <a:extLst>
              <a:ext uri="{FF2B5EF4-FFF2-40B4-BE49-F238E27FC236}">
                <a16:creationId xmlns:a16="http://schemas.microsoft.com/office/drawing/2014/main" id="{1E7A88DD-052B-FC17-E9D1-F7BEE287EDA6}"/>
              </a:ext>
            </a:extLst>
          </p:cNvPr>
          <p:cNvSpPr/>
          <p:nvPr/>
        </p:nvSpPr>
        <p:spPr>
          <a:xfrm>
            <a:off x="3351513" y="2492517"/>
            <a:ext cx="2643276" cy="660819"/>
          </a:xfrm>
          <a:custGeom>
            <a:avLst/>
            <a:gdLst>
              <a:gd name="connsiteX0" fmla="*/ 0 w 2643276"/>
              <a:gd name="connsiteY0" fmla="*/ 66082 h 660819"/>
              <a:gd name="connsiteX1" fmla="*/ 66082 w 2643276"/>
              <a:gd name="connsiteY1" fmla="*/ 0 h 660819"/>
              <a:gd name="connsiteX2" fmla="*/ 2577194 w 2643276"/>
              <a:gd name="connsiteY2" fmla="*/ 0 h 660819"/>
              <a:gd name="connsiteX3" fmla="*/ 2643276 w 2643276"/>
              <a:gd name="connsiteY3" fmla="*/ 66082 h 660819"/>
              <a:gd name="connsiteX4" fmla="*/ 2643276 w 2643276"/>
              <a:gd name="connsiteY4" fmla="*/ 594737 h 660819"/>
              <a:gd name="connsiteX5" fmla="*/ 2577194 w 2643276"/>
              <a:gd name="connsiteY5" fmla="*/ 660819 h 660819"/>
              <a:gd name="connsiteX6" fmla="*/ 66082 w 2643276"/>
              <a:gd name="connsiteY6" fmla="*/ 660819 h 660819"/>
              <a:gd name="connsiteX7" fmla="*/ 0 w 2643276"/>
              <a:gd name="connsiteY7" fmla="*/ 594737 h 660819"/>
              <a:gd name="connsiteX8" fmla="*/ 0 w 2643276"/>
              <a:gd name="connsiteY8" fmla="*/ 66082 h 66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3276" h="660819">
                <a:moveTo>
                  <a:pt x="0" y="66082"/>
                </a:moveTo>
                <a:cubicBezTo>
                  <a:pt x="0" y="29586"/>
                  <a:pt x="29586" y="0"/>
                  <a:pt x="66082" y="0"/>
                </a:cubicBezTo>
                <a:lnTo>
                  <a:pt x="2577194" y="0"/>
                </a:lnTo>
                <a:cubicBezTo>
                  <a:pt x="2613690" y="0"/>
                  <a:pt x="2643276" y="29586"/>
                  <a:pt x="2643276" y="66082"/>
                </a:cubicBezTo>
                <a:lnTo>
                  <a:pt x="2643276" y="594737"/>
                </a:lnTo>
                <a:cubicBezTo>
                  <a:pt x="2643276" y="631233"/>
                  <a:pt x="2613690" y="660819"/>
                  <a:pt x="2577194" y="660819"/>
                </a:cubicBezTo>
                <a:lnTo>
                  <a:pt x="66082" y="660819"/>
                </a:lnTo>
                <a:cubicBezTo>
                  <a:pt x="29586" y="660819"/>
                  <a:pt x="0" y="631233"/>
                  <a:pt x="0" y="594737"/>
                </a:cubicBezTo>
                <a:lnTo>
                  <a:pt x="0" y="66082"/>
                </a:lnTo>
                <a:close/>
              </a:path>
            </a:pathLst>
          </a:custGeom>
        </p:spPr>
        <p:style>
          <a:lnRef idx="2">
            <a:schemeClr val="accent3">
              <a:tint val="40000"/>
              <a:alpha val="90000"/>
              <a:hueOff val="553402"/>
              <a:satOff val="27273"/>
              <a:lumOff val="485"/>
              <a:alphaOff val="0"/>
            </a:schemeClr>
          </a:lnRef>
          <a:fillRef idx="1">
            <a:schemeClr val="accent3">
              <a:tint val="40000"/>
              <a:alpha val="90000"/>
              <a:hueOff val="553402"/>
              <a:satOff val="27273"/>
              <a:lumOff val="485"/>
              <a:alphaOff val="0"/>
            </a:schemeClr>
          </a:fillRef>
          <a:effectRef idx="0">
            <a:schemeClr val="accent3">
              <a:tint val="40000"/>
              <a:alpha val="90000"/>
              <a:hueOff val="553402"/>
              <a:satOff val="27273"/>
              <a:lumOff val="485"/>
              <a:alphaOff val="0"/>
            </a:schemeClr>
          </a:effectRef>
          <a:fontRef idx="minor">
            <a:schemeClr val="dk1">
              <a:hueOff val="0"/>
              <a:satOff val="0"/>
              <a:lumOff val="0"/>
              <a:alphaOff val="0"/>
            </a:schemeClr>
          </a:fontRef>
        </p:style>
        <p:txBody>
          <a:bodyPr spcFirstLastPara="0" vert="horz" wrap="square" lIns="37135" tIns="37135" rIns="37135" bIns="37135" numCol="1" spcCol="1270" anchor="ctr" anchorCtr="0">
            <a:noAutofit/>
          </a:bodyPr>
          <a:lstStyle/>
          <a:p>
            <a:pPr marL="0" lvl="0" indent="0" algn="ctr" defTabSz="622300">
              <a:lnSpc>
                <a:spcPct val="90000"/>
              </a:lnSpc>
              <a:spcBef>
                <a:spcPct val="0"/>
              </a:spcBef>
              <a:spcAft>
                <a:spcPct val="35000"/>
              </a:spcAft>
              <a:buNone/>
            </a:pPr>
            <a:r>
              <a:rPr lang="en-GB" sz="1400" b="0" i="0" kern="1200" dirty="0"/>
              <a:t>Legacy FPS1992* and born before 1 April 1967.</a:t>
            </a:r>
            <a:endParaRPr lang="en-GB" sz="1400" kern="1200" dirty="0"/>
          </a:p>
        </p:txBody>
      </p:sp>
      <p:sp>
        <p:nvSpPr>
          <p:cNvPr id="28" name="Free-form: Shape 27">
            <a:extLst>
              <a:ext uri="{FF2B5EF4-FFF2-40B4-BE49-F238E27FC236}">
                <a16:creationId xmlns:a16="http://schemas.microsoft.com/office/drawing/2014/main" id="{A0581582-0CBC-BB70-CC90-63E1149108FA}"/>
              </a:ext>
            </a:extLst>
          </p:cNvPr>
          <p:cNvSpPr/>
          <p:nvPr/>
        </p:nvSpPr>
        <p:spPr>
          <a:xfrm>
            <a:off x="3351513" y="3384623"/>
            <a:ext cx="2643276" cy="660819"/>
          </a:xfrm>
          <a:custGeom>
            <a:avLst/>
            <a:gdLst>
              <a:gd name="connsiteX0" fmla="*/ 0 w 2643276"/>
              <a:gd name="connsiteY0" fmla="*/ 66082 h 660819"/>
              <a:gd name="connsiteX1" fmla="*/ 66082 w 2643276"/>
              <a:gd name="connsiteY1" fmla="*/ 0 h 660819"/>
              <a:gd name="connsiteX2" fmla="*/ 2577194 w 2643276"/>
              <a:gd name="connsiteY2" fmla="*/ 0 h 660819"/>
              <a:gd name="connsiteX3" fmla="*/ 2643276 w 2643276"/>
              <a:gd name="connsiteY3" fmla="*/ 66082 h 660819"/>
              <a:gd name="connsiteX4" fmla="*/ 2643276 w 2643276"/>
              <a:gd name="connsiteY4" fmla="*/ 594737 h 660819"/>
              <a:gd name="connsiteX5" fmla="*/ 2577194 w 2643276"/>
              <a:gd name="connsiteY5" fmla="*/ 660819 h 660819"/>
              <a:gd name="connsiteX6" fmla="*/ 66082 w 2643276"/>
              <a:gd name="connsiteY6" fmla="*/ 660819 h 660819"/>
              <a:gd name="connsiteX7" fmla="*/ 0 w 2643276"/>
              <a:gd name="connsiteY7" fmla="*/ 594737 h 660819"/>
              <a:gd name="connsiteX8" fmla="*/ 0 w 2643276"/>
              <a:gd name="connsiteY8" fmla="*/ 66082 h 66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3276" h="660819">
                <a:moveTo>
                  <a:pt x="0" y="66082"/>
                </a:moveTo>
                <a:cubicBezTo>
                  <a:pt x="0" y="29586"/>
                  <a:pt x="29586" y="0"/>
                  <a:pt x="66082" y="0"/>
                </a:cubicBezTo>
                <a:lnTo>
                  <a:pt x="2577194" y="0"/>
                </a:lnTo>
                <a:cubicBezTo>
                  <a:pt x="2613690" y="0"/>
                  <a:pt x="2643276" y="29586"/>
                  <a:pt x="2643276" y="66082"/>
                </a:cubicBezTo>
                <a:lnTo>
                  <a:pt x="2643276" y="594737"/>
                </a:lnTo>
                <a:cubicBezTo>
                  <a:pt x="2643276" y="631233"/>
                  <a:pt x="2613690" y="660819"/>
                  <a:pt x="2577194" y="660819"/>
                </a:cubicBezTo>
                <a:lnTo>
                  <a:pt x="66082" y="660819"/>
                </a:lnTo>
                <a:cubicBezTo>
                  <a:pt x="29586" y="660819"/>
                  <a:pt x="0" y="631233"/>
                  <a:pt x="0" y="594737"/>
                </a:cubicBezTo>
                <a:lnTo>
                  <a:pt x="0" y="66082"/>
                </a:lnTo>
                <a:close/>
              </a:path>
            </a:pathLst>
          </a:custGeom>
        </p:spPr>
        <p:style>
          <a:lnRef idx="2">
            <a:schemeClr val="accent3">
              <a:tint val="40000"/>
              <a:alpha val="90000"/>
              <a:hueOff val="737869"/>
              <a:satOff val="36364"/>
              <a:lumOff val="647"/>
              <a:alphaOff val="0"/>
            </a:schemeClr>
          </a:lnRef>
          <a:fillRef idx="1">
            <a:schemeClr val="accent3">
              <a:tint val="40000"/>
              <a:alpha val="90000"/>
              <a:hueOff val="737869"/>
              <a:satOff val="36364"/>
              <a:lumOff val="647"/>
              <a:alphaOff val="0"/>
            </a:schemeClr>
          </a:fillRef>
          <a:effectRef idx="0">
            <a:schemeClr val="accent3">
              <a:tint val="40000"/>
              <a:alpha val="90000"/>
              <a:hueOff val="737869"/>
              <a:satOff val="36364"/>
              <a:lumOff val="647"/>
              <a:alphaOff val="0"/>
            </a:schemeClr>
          </a:effectRef>
          <a:fontRef idx="minor">
            <a:schemeClr val="dk1">
              <a:hueOff val="0"/>
              <a:satOff val="0"/>
              <a:lumOff val="0"/>
              <a:alphaOff val="0"/>
            </a:schemeClr>
          </a:fontRef>
        </p:style>
        <p:txBody>
          <a:bodyPr spcFirstLastPara="0" vert="horz" wrap="square" lIns="37135" tIns="37135" rIns="37135" bIns="37135" numCol="1" spcCol="1270" anchor="ctr" anchorCtr="0">
            <a:noAutofit/>
          </a:bodyPr>
          <a:lstStyle/>
          <a:p>
            <a:pPr marL="0" lvl="0" indent="0" algn="ctr" defTabSz="622300">
              <a:lnSpc>
                <a:spcPct val="90000"/>
              </a:lnSpc>
              <a:spcBef>
                <a:spcPct val="0"/>
              </a:spcBef>
              <a:spcAft>
                <a:spcPct val="35000"/>
              </a:spcAft>
              <a:buNone/>
            </a:pPr>
            <a:r>
              <a:rPr lang="en-GB" sz="1400" kern="1200" dirty="0"/>
              <a:t>No Contribution Adjustment Required.</a:t>
            </a:r>
          </a:p>
        </p:txBody>
      </p:sp>
      <p:sp>
        <p:nvSpPr>
          <p:cNvPr id="30" name="Free-form: Shape 29">
            <a:extLst>
              <a:ext uri="{FF2B5EF4-FFF2-40B4-BE49-F238E27FC236}">
                <a16:creationId xmlns:a16="http://schemas.microsoft.com/office/drawing/2014/main" id="{6621EF67-2932-B1E6-9AF2-598B5F689733}"/>
              </a:ext>
            </a:extLst>
          </p:cNvPr>
          <p:cNvSpPr/>
          <p:nvPr/>
        </p:nvSpPr>
        <p:spPr>
          <a:xfrm>
            <a:off x="3351513" y="4276729"/>
            <a:ext cx="2643276" cy="660819"/>
          </a:xfrm>
          <a:custGeom>
            <a:avLst/>
            <a:gdLst>
              <a:gd name="connsiteX0" fmla="*/ 0 w 2643276"/>
              <a:gd name="connsiteY0" fmla="*/ 66082 h 660819"/>
              <a:gd name="connsiteX1" fmla="*/ 66082 w 2643276"/>
              <a:gd name="connsiteY1" fmla="*/ 0 h 660819"/>
              <a:gd name="connsiteX2" fmla="*/ 2577194 w 2643276"/>
              <a:gd name="connsiteY2" fmla="*/ 0 h 660819"/>
              <a:gd name="connsiteX3" fmla="*/ 2643276 w 2643276"/>
              <a:gd name="connsiteY3" fmla="*/ 66082 h 660819"/>
              <a:gd name="connsiteX4" fmla="*/ 2643276 w 2643276"/>
              <a:gd name="connsiteY4" fmla="*/ 594737 h 660819"/>
              <a:gd name="connsiteX5" fmla="*/ 2577194 w 2643276"/>
              <a:gd name="connsiteY5" fmla="*/ 660819 h 660819"/>
              <a:gd name="connsiteX6" fmla="*/ 66082 w 2643276"/>
              <a:gd name="connsiteY6" fmla="*/ 660819 h 660819"/>
              <a:gd name="connsiteX7" fmla="*/ 0 w 2643276"/>
              <a:gd name="connsiteY7" fmla="*/ 594737 h 660819"/>
              <a:gd name="connsiteX8" fmla="*/ 0 w 2643276"/>
              <a:gd name="connsiteY8" fmla="*/ 66082 h 66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3276" h="660819">
                <a:moveTo>
                  <a:pt x="0" y="66082"/>
                </a:moveTo>
                <a:cubicBezTo>
                  <a:pt x="0" y="29586"/>
                  <a:pt x="29586" y="0"/>
                  <a:pt x="66082" y="0"/>
                </a:cubicBezTo>
                <a:lnTo>
                  <a:pt x="2577194" y="0"/>
                </a:lnTo>
                <a:cubicBezTo>
                  <a:pt x="2613690" y="0"/>
                  <a:pt x="2643276" y="29586"/>
                  <a:pt x="2643276" y="66082"/>
                </a:cubicBezTo>
                <a:lnTo>
                  <a:pt x="2643276" y="594737"/>
                </a:lnTo>
                <a:cubicBezTo>
                  <a:pt x="2643276" y="631233"/>
                  <a:pt x="2613690" y="660819"/>
                  <a:pt x="2577194" y="660819"/>
                </a:cubicBezTo>
                <a:lnTo>
                  <a:pt x="66082" y="660819"/>
                </a:lnTo>
                <a:cubicBezTo>
                  <a:pt x="29586" y="660819"/>
                  <a:pt x="0" y="631233"/>
                  <a:pt x="0" y="594737"/>
                </a:cubicBezTo>
                <a:lnTo>
                  <a:pt x="0" y="66082"/>
                </a:lnTo>
                <a:close/>
              </a:path>
            </a:pathLst>
          </a:custGeom>
        </p:spPr>
        <p:style>
          <a:lnRef idx="2">
            <a:schemeClr val="accent3">
              <a:tint val="40000"/>
              <a:alpha val="90000"/>
              <a:hueOff val="922337"/>
              <a:satOff val="45455"/>
              <a:lumOff val="809"/>
              <a:alphaOff val="0"/>
            </a:schemeClr>
          </a:lnRef>
          <a:fillRef idx="1">
            <a:schemeClr val="accent3">
              <a:tint val="40000"/>
              <a:alpha val="90000"/>
              <a:hueOff val="922337"/>
              <a:satOff val="45455"/>
              <a:lumOff val="809"/>
              <a:alphaOff val="0"/>
            </a:schemeClr>
          </a:fillRef>
          <a:effectRef idx="0">
            <a:schemeClr val="accent3">
              <a:tint val="40000"/>
              <a:alpha val="90000"/>
              <a:hueOff val="922337"/>
              <a:satOff val="45455"/>
              <a:lumOff val="809"/>
              <a:alphaOff val="0"/>
            </a:schemeClr>
          </a:effectRef>
          <a:fontRef idx="minor">
            <a:schemeClr val="dk1">
              <a:hueOff val="0"/>
              <a:satOff val="0"/>
              <a:lumOff val="0"/>
              <a:alphaOff val="0"/>
            </a:schemeClr>
          </a:fontRef>
        </p:style>
        <p:txBody>
          <a:bodyPr spcFirstLastPara="0" vert="horz" wrap="square" lIns="37135" tIns="37135" rIns="37135" bIns="37135" numCol="1" spcCol="1270" anchor="ctr" anchorCtr="0">
            <a:noAutofit/>
          </a:bodyPr>
          <a:lstStyle/>
          <a:p>
            <a:pPr marL="0" lvl="0" indent="0" algn="ctr" defTabSz="622300">
              <a:lnSpc>
                <a:spcPct val="90000"/>
              </a:lnSpc>
              <a:spcBef>
                <a:spcPct val="0"/>
              </a:spcBef>
              <a:spcAft>
                <a:spcPct val="35000"/>
              </a:spcAft>
              <a:buNone/>
            </a:pPr>
            <a:r>
              <a:rPr lang="en-GB" sz="1400" kern="1200" dirty="0"/>
              <a:t>Could elect for refund at retirement if choose FPS2015 from 1 April 2015.</a:t>
            </a:r>
          </a:p>
        </p:txBody>
      </p:sp>
      <p:sp>
        <p:nvSpPr>
          <p:cNvPr id="31" name="Free-form: Shape 30">
            <a:extLst>
              <a:ext uri="{FF2B5EF4-FFF2-40B4-BE49-F238E27FC236}">
                <a16:creationId xmlns:a16="http://schemas.microsoft.com/office/drawing/2014/main" id="{FC8D3E1A-F77F-13D4-4AC7-0803376EF558}"/>
              </a:ext>
            </a:extLst>
          </p:cNvPr>
          <p:cNvSpPr/>
          <p:nvPr/>
        </p:nvSpPr>
        <p:spPr>
          <a:xfrm>
            <a:off x="6364849" y="1600411"/>
            <a:ext cx="2643276" cy="660819"/>
          </a:xfrm>
          <a:custGeom>
            <a:avLst/>
            <a:gdLst>
              <a:gd name="connsiteX0" fmla="*/ 0 w 2643276"/>
              <a:gd name="connsiteY0" fmla="*/ 66082 h 660819"/>
              <a:gd name="connsiteX1" fmla="*/ 66082 w 2643276"/>
              <a:gd name="connsiteY1" fmla="*/ 0 h 660819"/>
              <a:gd name="connsiteX2" fmla="*/ 2577194 w 2643276"/>
              <a:gd name="connsiteY2" fmla="*/ 0 h 660819"/>
              <a:gd name="connsiteX3" fmla="*/ 2643276 w 2643276"/>
              <a:gd name="connsiteY3" fmla="*/ 66082 h 660819"/>
              <a:gd name="connsiteX4" fmla="*/ 2643276 w 2643276"/>
              <a:gd name="connsiteY4" fmla="*/ 594737 h 660819"/>
              <a:gd name="connsiteX5" fmla="*/ 2577194 w 2643276"/>
              <a:gd name="connsiteY5" fmla="*/ 660819 h 660819"/>
              <a:gd name="connsiteX6" fmla="*/ 66082 w 2643276"/>
              <a:gd name="connsiteY6" fmla="*/ 660819 h 660819"/>
              <a:gd name="connsiteX7" fmla="*/ 0 w 2643276"/>
              <a:gd name="connsiteY7" fmla="*/ 594737 h 660819"/>
              <a:gd name="connsiteX8" fmla="*/ 0 w 2643276"/>
              <a:gd name="connsiteY8" fmla="*/ 66082 h 66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3276" h="660819">
                <a:moveTo>
                  <a:pt x="0" y="66082"/>
                </a:moveTo>
                <a:cubicBezTo>
                  <a:pt x="0" y="29586"/>
                  <a:pt x="29586" y="0"/>
                  <a:pt x="66082" y="0"/>
                </a:cubicBezTo>
                <a:lnTo>
                  <a:pt x="2577194" y="0"/>
                </a:lnTo>
                <a:cubicBezTo>
                  <a:pt x="2613690" y="0"/>
                  <a:pt x="2643276" y="29586"/>
                  <a:pt x="2643276" y="66082"/>
                </a:cubicBezTo>
                <a:lnTo>
                  <a:pt x="2643276" y="594737"/>
                </a:lnTo>
                <a:cubicBezTo>
                  <a:pt x="2643276" y="631233"/>
                  <a:pt x="2613690" y="660819"/>
                  <a:pt x="2577194" y="660819"/>
                </a:cubicBezTo>
                <a:lnTo>
                  <a:pt x="66082" y="660819"/>
                </a:lnTo>
                <a:cubicBezTo>
                  <a:pt x="29586" y="660819"/>
                  <a:pt x="0" y="631233"/>
                  <a:pt x="0" y="594737"/>
                </a:cubicBezTo>
                <a:lnTo>
                  <a:pt x="0" y="66082"/>
                </a:lnTo>
                <a:close/>
              </a:path>
            </a:pathLst>
          </a:custGeom>
        </p:spPr>
        <p:style>
          <a:lnRef idx="2">
            <a:schemeClr val="lt1">
              <a:hueOff val="0"/>
              <a:satOff val="0"/>
              <a:lumOff val="0"/>
              <a:alphaOff val="0"/>
            </a:schemeClr>
          </a:lnRef>
          <a:fillRef idx="1">
            <a:schemeClr val="accent3">
              <a:hueOff val="1807066"/>
              <a:satOff val="66667"/>
              <a:lumOff val="-9804"/>
              <a:alphaOff val="0"/>
            </a:schemeClr>
          </a:fillRef>
          <a:effectRef idx="0">
            <a:schemeClr val="accent3">
              <a:hueOff val="1807066"/>
              <a:satOff val="66667"/>
              <a:lumOff val="-9804"/>
              <a:alphaOff val="0"/>
            </a:schemeClr>
          </a:effectRef>
          <a:fontRef idx="minor">
            <a:schemeClr val="lt1"/>
          </a:fontRef>
        </p:style>
        <p:txBody>
          <a:bodyPr spcFirstLastPara="0" vert="horz" wrap="square" lIns="44755" tIns="44755" rIns="44755" bIns="44755" numCol="1" spcCol="1270" anchor="ctr" anchorCtr="0">
            <a:noAutofit/>
          </a:bodyPr>
          <a:lstStyle/>
          <a:p>
            <a:pPr marL="0" lvl="0" indent="0" algn="ctr" defTabSz="889000">
              <a:lnSpc>
                <a:spcPct val="90000"/>
              </a:lnSpc>
              <a:spcBef>
                <a:spcPct val="0"/>
              </a:spcBef>
              <a:spcAft>
                <a:spcPct val="35000"/>
              </a:spcAft>
              <a:buNone/>
            </a:pPr>
            <a:r>
              <a:rPr lang="en-GB" sz="2000" kern="1200" dirty="0"/>
              <a:t>UNPROTECTED MEMBER</a:t>
            </a:r>
          </a:p>
        </p:txBody>
      </p:sp>
      <p:sp>
        <p:nvSpPr>
          <p:cNvPr id="33" name="Free-form: Shape 32">
            <a:extLst>
              <a:ext uri="{FF2B5EF4-FFF2-40B4-BE49-F238E27FC236}">
                <a16:creationId xmlns:a16="http://schemas.microsoft.com/office/drawing/2014/main" id="{282EE501-7CCC-AA03-FFC4-E30C2BD64BB3}"/>
              </a:ext>
            </a:extLst>
          </p:cNvPr>
          <p:cNvSpPr/>
          <p:nvPr/>
        </p:nvSpPr>
        <p:spPr>
          <a:xfrm>
            <a:off x="6364849" y="2492517"/>
            <a:ext cx="2643276" cy="660819"/>
          </a:xfrm>
          <a:custGeom>
            <a:avLst/>
            <a:gdLst>
              <a:gd name="connsiteX0" fmla="*/ 0 w 2643276"/>
              <a:gd name="connsiteY0" fmla="*/ 66082 h 660819"/>
              <a:gd name="connsiteX1" fmla="*/ 66082 w 2643276"/>
              <a:gd name="connsiteY1" fmla="*/ 0 h 660819"/>
              <a:gd name="connsiteX2" fmla="*/ 2577194 w 2643276"/>
              <a:gd name="connsiteY2" fmla="*/ 0 h 660819"/>
              <a:gd name="connsiteX3" fmla="*/ 2643276 w 2643276"/>
              <a:gd name="connsiteY3" fmla="*/ 66082 h 660819"/>
              <a:gd name="connsiteX4" fmla="*/ 2643276 w 2643276"/>
              <a:gd name="connsiteY4" fmla="*/ 594737 h 660819"/>
              <a:gd name="connsiteX5" fmla="*/ 2577194 w 2643276"/>
              <a:gd name="connsiteY5" fmla="*/ 660819 h 660819"/>
              <a:gd name="connsiteX6" fmla="*/ 66082 w 2643276"/>
              <a:gd name="connsiteY6" fmla="*/ 660819 h 660819"/>
              <a:gd name="connsiteX7" fmla="*/ 0 w 2643276"/>
              <a:gd name="connsiteY7" fmla="*/ 594737 h 660819"/>
              <a:gd name="connsiteX8" fmla="*/ 0 w 2643276"/>
              <a:gd name="connsiteY8" fmla="*/ 66082 h 66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3276" h="660819">
                <a:moveTo>
                  <a:pt x="0" y="66082"/>
                </a:moveTo>
                <a:cubicBezTo>
                  <a:pt x="0" y="29586"/>
                  <a:pt x="29586" y="0"/>
                  <a:pt x="66082" y="0"/>
                </a:cubicBezTo>
                <a:lnTo>
                  <a:pt x="2577194" y="0"/>
                </a:lnTo>
                <a:cubicBezTo>
                  <a:pt x="2613690" y="0"/>
                  <a:pt x="2643276" y="29586"/>
                  <a:pt x="2643276" y="66082"/>
                </a:cubicBezTo>
                <a:lnTo>
                  <a:pt x="2643276" y="594737"/>
                </a:lnTo>
                <a:cubicBezTo>
                  <a:pt x="2643276" y="631233"/>
                  <a:pt x="2613690" y="660819"/>
                  <a:pt x="2577194" y="660819"/>
                </a:cubicBezTo>
                <a:lnTo>
                  <a:pt x="66082" y="660819"/>
                </a:lnTo>
                <a:cubicBezTo>
                  <a:pt x="29586" y="660819"/>
                  <a:pt x="0" y="631233"/>
                  <a:pt x="0" y="594737"/>
                </a:cubicBezTo>
                <a:lnTo>
                  <a:pt x="0" y="66082"/>
                </a:lnTo>
                <a:close/>
              </a:path>
            </a:pathLst>
          </a:custGeom>
        </p:spPr>
        <p:style>
          <a:lnRef idx="2">
            <a:schemeClr val="accent3">
              <a:tint val="40000"/>
              <a:alpha val="90000"/>
              <a:hueOff val="1106804"/>
              <a:satOff val="54545"/>
              <a:lumOff val="970"/>
              <a:alphaOff val="0"/>
            </a:schemeClr>
          </a:lnRef>
          <a:fillRef idx="1">
            <a:schemeClr val="accent3">
              <a:tint val="40000"/>
              <a:alpha val="90000"/>
              <a:hueOff val="1106804"/>
              <a:satOff val="54545"/>
              <a:lumOff val="970"/>
              <a:alphaOff val="0"/>
            </a:schemeClr>
          </a:fillRef>
          <a:effectRef idx="0">
            <a:schemeClr val="accent3">
              <a:tint val="40000"/>
              <a:alpha val="90000"/>
              <a:hueOff val="1106804"/>
              <a:satOff val="54545"/>
              <a:lumOff val="970"/>
              <a:alphaOff val="0"/>
            </a:schemeClr>
          </a:effectRef>
          <a:fontRef idx="minor">
            <a:schemeClr val="dk1">
              <a:hueOff val="0"/>
              <a:satOff val="0"/>
              <a:lumOff val="0"/>
              <a:alphaOff val="0"/>
            </a:schemeClr>
          </a:fontRef>
        </p:style>
        <p:txBody>
          <a:bodyPr spcFirstLastPara="0" vert="horz" wrap="square" lIns="37135" tIns="37135" rIns="37135" bIns="37135" numCol="1" spcCol="1270" anchor="ctr" anchorCtr="0">
            <a:noAutofit/>
          </a:bodyPr>
          <a:lstStyle/>
          <a:p>
            <a:pPr marL="0" lvl="0" indent="0" algn="ctr" defTabSz="622300">
              <a:lnSpc>
                <a:spcPct val="90000"/>
              </a:lnSpc>
              <a:spcBef>
                <a:spcPct val="0"/>
              </a:spcBef>
              <a:spcAft>
                <a:spcPct val="35000"/>
              </a:spcAft>
              <a:buNone/>
            </a:pPr>
            <a:r>
              <a:rPr lang="en-GB" sz="1400" b="0" i="0" kern="1200" dirty="0"/>
              <a:t>Legacy FPS1992* and born after 1 April 1971.</a:t>
            </a:r>
            <a:endParaRPr lang="en-GB" sz="1400" kern="1200" dirty="0"/>
          </a:p>
        </p:txBody>
      </p:sp>
      <p:sp>
        <p:nvSpPr>
          <p:cNvPr id="35" name="Free-form: Shape 34">
            <a:extLst>
              <a:ext uri="{FF2B5EF4-FFF2-40B4-BE49-F238E27FC236}">
                <a16:creationId xmlns:a16="http://schemas.microsoft.com/office/drawing/2014/main" id="{D98E47BB-C83F-F475-CB62-8CE22C3F1B29}"/>
              </a:ext>
            </a:extLst>
          </p:cNvPr>
          <p:cNvSpPr/>
          <p:nvPr/>
        </p:nvSpPr>
        <p:spPr>
          <a:xfrm>
            <a:off x="6364849" y="3384623"/>
            <a:ext cx="2643276" cy="660819"/>
          </a:xfrm>
          <a:custGeom>
            <a:avLst/>
            <a:gdLst>
              <a:gd name="connsiteX0" fmla="*/ 0 w 2643276"/>
              <a:gd name="connsiteY0" fmla="*/ 66082 h 660819"/>
              <a:gd name="connsiteX1" fmla="*/ 66082 w 2643276"/>
              <a:gd name="connsiteY1" fmla="*/ 0 h 660819"/>
              <a:gd name="connsiteX2" fmla="*/ 2577194 w 2643276"/>
              <a:gd name="connsiteY2" fmla="*/ 0 h 660819"/>
              <a:gd name="connsiteX3" fmla="*/ 2643276 w 2643276"/>
              <a:gd name="connsiteY3" fmla="*/ 66082 h 660819"/>
              <a:gd name="connsiteX4" fmla="*/ 2643276 w 2643276"/>
              <a:gd name="connsiteY4" fmla="*/ 594737 h 660819"/>
              <a:gd name="connsiteX5" fmla="*/ 2577194 w 2643276"/>
              <a:gd name="connsiteY5" fmla="*/ 660819 h 660819"/>
              <a:gd name="connsiteX6" fmla="*/ 66082 w 2643276"/>
              <a:gd name="connsiteY6" fmla="*/ 660819 h 660819"/>
              <a:gd name="connsiteX7" fmla="*/ 0 w 2643276"/>
              <a:gd name="connsiteY7" fmla="*/ 594737 h 660819"/>
              <a:gd name="connsiteX8" fmla="*/ 0 w 2643276"/>
              <a:gd name="connsiteY8" fmla="*/ 66082 h 66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3276" h="660819">
                <a:moveTo>
                  <a:pt x="0" y="66082"/>
                </a:moveTo>
                <a:cubicBezTo>
                  <a:pt x="0" y="29586"/>
                  <a:pt x="29586" y="0"/>
                  <a:pt x="66082" y="0"/>
                </a:cubicBezTo>
                <a:lnTo>
                  <a:pt x="2577194" y="0"/>
                </a:lnTo>
                <a:cubicBezTo>
                  <a:pt x="2613690" y="0"/>
                  <a:pt x="2643276" y="29586"/>
                  <a:pt x="2643276" y="66082"/>
                </a:cubicBezTo>
                <a:lnTo>
                  <a:pt x="2643276" y="594737"/>
                </a:lnTo>
                <a:cubicBezTo>
                  <a:pt x="2643276" y="631233"/>
                  <a:pt x="2613690" y="660819"/>
                  <a:pt x="2577194" y="660819"/>
                </a:cubicBezTo>
                <a:lnTo>
                  <a:pt x="66082" y="660819"/>
                </a:lnTo>
                <a:cubicBezTo>
                  <a:pt x="29586" y="660819"/>
                  <a:pt x="0" y="631233"/>
                  <a:pt x="0" y="594737"/>
                </a:cubicBezTo>
                <a:lnTo>
                  <a:pt x="0" y="66082"/>
                </a:lnTo>
                <a:close/>
              </a:path>
            </a:pathLst>
          </a:custGeom>
        </p:spPr>
        <p:style>
          <a:lnRef idx="2">
            <a:schemeClr val="accent3">
              <a:tint val="40000"/>
              <a:alpha val="90000"/>
              <a:hueOff val="1291271"/>
              <a:satOff val="63636"/>
              <a:lumOff val="1132"/>
              <a:alphaOff val="0"/>
            </a:schemeClr>
          </a:lnRef>
          <a:fillRef idx="1">
            <a:schemeClr val="accent3">
              <a:tint val="40000"/>
              <a:alpha val="90000"/>
              <a:hueOff val="1291271"/>
              <a:satOff val="63636"/>
              <a:lumOff val="1132"/>
              <a:alphaOff val="0"/>
            </a:schemeClr>
          </a:fillRef>
          <a:effectRef idx="0">
            <a:schemeClr val="accent3">
              <a:tint val="40000"/>
              <a:alpha val="90000"/>
              <a:hueOff val="1291271"/>
              <a:satOff val="63636"/>
              <a:lumOff val="1132"/>
              <a:alphaOff val="0"/>
            </a:schemeClr>
          </a:effectRef>
          <a:fontRef idx="minor">
            <a:schemeClr val="dk1">
              <a:hueOff val="0"/>
              <a:satOff val="0"/>
              <a:lumOff val="0"/>
              <a:alphaOff val="0"/>
            </a:schemeClr>
          </a:fontRef>
        </p:style>
        <p:txBody>
          <a:bodyPr spcFirstLastPara="0" vert="horz" wrap="square" lIns="37135" tIns="37135" rIns="37135" bIns="37135" numCol="1" spcCol="1270" anchor="ctr" anchorCtr="0">
            <a:noAutofit/>
          </a:bodyPr>
          <a:lstStyle/>
          <a:p>
            <a:pPr marL="0" lvl="0" indent="0" algn="ctr" defTabSz="622300">
              <a:lnSpc>
                <a:spcPct val="90000"/>
              </a:lnSpc>
              <a:spcBef>
                <a:spcPct val="0"/>
              </a:spcBef>
              <a:spcAft>
                <a:spcPct val="35000"/>
              </a:spcAft>
              <a:buNone/>
            </a:pPr>
            <a:r>
              <a:rPr lang="en-GB" sz="1400" kern="1200" dirty="0"/>
              <a:t>UNDERPAID PENSION CONTRIBUTIONS for full remedy period.</a:t>
            </a:r>
          </a:p>
        </p:txBody>
      </p:sp>
      <p:sp>
        <p:nvSpPr>
          <p:cNvPr id="37" name="Free-form: Shape 36">
            <a:extLst>
              <a:ext uri="{FF2B5EF4-FFF2-40B4-BE49-F238E27FC236}">
                <a16:creationId xmlns:a16="http://schemas.microsoft.com/office/drawing/2014/main" id="{A1C1FA4F-E7A1-19E2-4183-F317B415EADC}"/>
              </a:ext>
            </a:extLst>
          </p:cNvPr>
          <p:cNvSpPr/>
          <p:nvPr/>
        </p:nvSpPr>
        <p:spPr>
          <a:xfrm>
            <a:off x="6364849" y="4276729"/>
            <a:ext cx="2643276" cy="660819"/>
          </a:xfrm>
          <a:custGeom>
            <a:avLst/>
            <a:gdLst>
              <a:gd name="connsiteX0" fmla="*/ 0 w 2643276"/>
              <a:gd name="connsiteY0" fmla="*/ 66082 h 660819"/>
              <a:gd name="connsiteX1" fmla="*/ 66082 w 2643276"/>
              <a:gd name="connsiteY1" fmla="*/ 0 h 660819"/>
              <a:gd name="connsiteX2" fmla="*/ 2577194 w 2643276"/>
              <a:gd name="connsiteY2" fmla="*/ 0 h 660819"/>
              <a:gd name="connsiteX3" fmla="*/ 2643276 w 2643276"/>
              <a:gd name="connsiteY3" fmla="*/ 66082 h 660819"/>
              <a:gd name="connsiteX4" fmla="*/ 2643276 w 2643276"/>
              <a:gd name="connsiteY4" fmla="*/ 594737 h 660819"/>
              <a:gd name="connsiteX5" fmla="*/ 2577194 w 2643276"/>
              <a:gd name="connsiteY5" fmla="*/ 660819 h 660819"/>
              <a:gd name="connsiteX6" fmla="*/ 66082 w 2643276"/>
              <a:gd name="connsiteY6" fmla="*/ 660819 h 660819"/>
              <a:gd name="connsiteX7" fmla="*/ 0 w 2643276"/>
              <a:gd name="connsiteY7" fmla="*/ 594737 h 660819"/>
              <a:gd name="connsiteX8" fmla="*/ 0 w 2643276"/>
              <a:gd name="connsiteY8" fmla="*/ 66082 h 66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3276" h="660819">
                <a:moveTo>
                  <a:pt x="0" y="66082"/>
                </a:moveTo>
                <a:cubicBezTo>
                  <a:pt x="0" y="29586"/>
                  <a:pt x="29586" y="0"/>
                  <a:pt x="66082" y="0"/>
                </a:cubicBezTo>
                <a:lnTo>
                  <a:pt x="2577194" y="0"/>
                </a:lnTo>
                <a:cubicBezTo>
                  <a:pt x="2613690" y="0"/>
                  <a:pt x="2643276" y="29586"/>
                  <a:pt x="2643276" y="66082"/>
                </a:cubicBezTo>
                <a:lnTo>
                  <a:pt x="2643276" y="594737"/>
                </a:lnTo>
                <a:cubicBezTo>
                  <a:pt x="2643276" y="631233"/>
                  <a:pt x="2613690" y="660819"/>
                  <a:pt x="2577194" y="660819"/>
                </a:cubicBezTo>
                <a:lnTo>
                  <a:pt x="66082" y="660819"/>
                </a:lnTo>
                <a:cubicBezTo>
                  <a:pt x="29586" y="660819"/>
                  <a:pt x="0" y="631233"/>
                  <a:pt x="0" y="594737"/>
                </a:cubicBezTo>
                <a:lnTo>
                  <a:pt x="0" y="66082"/>
                </a:lnTo>
                <a:close/>
              </a:path>
            </a:pathLst>
          </a:custGeom>
        </p:spPr>
        <p:style>
          <a:lnRef idx="2">
            <a:schemeClr val="accent3">
              <a:tint val="40000"/>
              <a:alpha val="90000"/>
              <a:hueOff val="1475739"/>
              <a:satOff val="72727"/>
              <a:lumOff val="1294"/>
              <a:alphaOff val="0"/>
            </a:schemeClr>
          </a:lnRef>
          <a:fillRef idx="1">
            <a:schemeClr val="accent3">
              <a:tint val="40000"/>
              <a:alpha val="90000"/>
              <a:hueOff val="1475739"/>
              <a:satOff val="72727"/>
              <a:lumOff val="1294"/>
              <a:alphaOff val="0"/>
            </a:schemeClr>
          </a:fillRef>
          <a:effectRef idx="0">
            <a:schemeClr val="accent3">
              <a:tint val="40000"/>
              <a:alpha val="90000"/>
              <a:hueOff val="1475739"/>
              <a:satOff val="72727"/>
              <a:lumOff val="1294"/>
              <a:alphaOff val="0"/>
            </a:schemeClr>
          </a:effectRef>
          <a:fontRef idx="minor">
            <a:schemeClr val="dk1">
              <a:hueOff val="0"/>
              <a:satOff val="0"/>
              <a:lumOff val="0"/>
              <a:alphaOff val="0"/>
            </a:schemeClr>
          </a:fontRef>
        </p:style>
        <p:txBody>
          <a:bodyPr spcFirstLastPara="0" vert="horz" wrap="square" lIns="37135" tIns="37135" rIns="37135" bIns="37135" numCol="1" spcCol="1270" anchor="ctr" anchorCtr="0">
            <a:noAutofit/>
          </a:bodyPr>
          <a:lstStyle/>
          <a:p>
            <a:pPr marL="0" lvl="0" indent="0" algn="ctr" defTabSz="622300">
              <a:lnSpc>
                <a:spcPct val="90000"/>
              </a:lnSpc>
              <a:spcBef>
                <a:spcPct val="0"/>
              </a:spcBef>
              <a:spcAft>
                <a:spcPct val="35000"/>
              </a:spcAft>
              <a:buNone/>
            </a:pPr>
            <a:r>
              <a:rPr lang="en-GB" sz="1400" kern="1200" dirty="0"/>
              <a:t>No adjustment required.</a:t>
            </a:r>
          </a:p>
        </p:txBody>
      </p:sp>
      <p:sp>
        <p:nvSpPr>
          <p:cNvPr id="38" name="Free-form: Shape 37">
            <a:extLst>
              <a:ext uri="{FF2B5EF4-FFF2-40B4-BE49-F238E27FC236}">
                <a16:creationId xmlns:a16="http://schemas.microsoft.com/office/drawing/2014/main" id="{01D25957-E91F-CB29-687B-A4469204DAA8}"/>
              </a:ext>
            </a:extLst>
          </p:cNvPr>
          <p:cNvSpPr/>
          <p:nvPr/>
        </p:nvSpPr>
        <p:spPr>
          <a:xfrm>
            <a:off x="9378184" y="1600411"/>
            <a:ext cx="2643276" cy="660819"/>
          </a:xfrm>
          <a:custGeom>
            <a:avLst/>
            <a:gdLst>
              <a:gd name="connsiteX0" fmla="*/ 0 w 2643276"/>
              <a:gd name="connsiteY0" fmla="*/ 66082 h 660819"/>
              <a:gd name="connsiteX1" fmla="*/ 66082 w 2643276"/>
              <a:gd name="connsiteY1" fmla="*/ 0 h 660819"/>
              <a:gd name="connsiteX2" fmla="*/ 2577194 w 2643276"/>
              <a:gd name="connsiteY2" fmla="*/ 0 h 660819"/>
              <a:gd name="connsiteX3" fmla="*/ 2643276 w 2643276"/>
              <a:gd name="connsiteY3" fmla="*/ 66082 h 660819"/>
              <a:gd name="connsiteX4" fmla="*/ 2643276 w 2643276"/>
              <a:gd name="connsiteY4" fmla="*/ 594737 h 660819"/>
              <a:gd name="connsiteX5" fmla="*/ 2577194 w 2643276"/>
              <a:gd name="connsiteY5" fmla="*/ 660819 h 660819"/>
              <a:gd name="connsiteX6" fmla="*/ 66082 w 2643276"/>
              <a:gd name="connsiteY6" fmla="*/ 660819 h 660819"/>
              <a:gd name="connsiteX7" fmla="*/ 0 w 2643276"/>
              <a:gd name="connsiteY7" fmla="*/ 594737 h 660819"/>
              <a:gd name="connsiteX8" fmla="*/ 0 w 2643276"/>
              <a:gd name="connsiteY8" fmla="*/ 66082 h 66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3276" h="660819">
                <a:moveTo>
                  <a:pt x="0" y="66082"/>
                </a:moveTo>
                <a:cubicBezTo>
                  <a:pt x="0" y="29586"/>
                  <a:pt x="29586" y="0"/>
                  <a:pt x="66082" y="0"/>
                </a:cubicBezTo>
                <a:lnTo>
                  <a:pt x="2577194" y="0"/>
                </a:lnTo>
                <a:cubicBezTo>
                  <a:pt x="2613690" y="0"/>
                  <a:pt x="2643276" y="29586"/>
                  <a:pt x="2643276" y="66082"/>
                </a:cubicBezTo>
                <a:lnTo>
                  <a:pt x="2643276" y="594737"/>
                </a:lnTo>
                <a:cubicBezTo>
                  <a:pt x="2643276" y="631233"/>
                  <a:pt x="2613690" y="660819"/>
                  <a:pt x="2577194" y="660819"/>
                </a:cubicBezTo>
                <a:lnTo>
                  <a:pt x="66082" y="660819"/>
                </a:lnTo>
                <a:cubicBezTo>
                  <a:pt x="29586" y="660819"/>
                  <a:pt x="0" y="631233"/>
                  <a:pt x="0" y="594737"/>
                </a:cubicBezTo>
                <a:lnTo>
                  <a:pt x="0" y="66082"/>
                </a:lnTo>
                <a:close/>
              </a:path>
            </a:pathLst>
          </a:custGeom>
        </p:spPr>
        <p:style>
          <a:lnRef idx="2">
            <a:schemeClr val="lt1">
              <a:hueOff val="0"/>
              <a:satOff val="0"/>
              <a:lumOff val="0"/>
              <a:alphaOff val="0"/>
            </a:schemeClr>
          </a:lnRef>
          <a:fillRef idx="1">
            <a:schemeClr val="accent3">
              <a:hueOff val="2710599"/>
              <a:satOff val="100000"/>
              <a:lumOff val="-14706"/>
              <a:alphaOff val="0"/>
            </a:schemeClr>
          </a:fillRef>
          <a:effectRef idx="0">
            <a:schemeClr val="accent3">
              <a:hueOff val="2710599"/>
              <a:satOff val="100000"/>
              <a:lumOff val="-14706"/>
              <a:alphaOff val="0"/>
            </a:schemeClr>
          </a:effectRef>
          <a:fontRef idx="minor">
            <a:schemeClr val="lt1"/>
          </a:fontRef>
        </p:style>
        <p:txBody>
          <a:bodyPr spcFirstLastPara="0" vert="horz" wrap="square" lIns="44755" tIns="44755" rIns="44755" bIns="44755" numCol="1" spcCol="1270" anchor="ctr" anchorCtr="0">
            <a:noAutofit/>
          </a:bodyPr>
          <a:lstStyle/>
          <a:p>
            <a:pPr marL="0" lvl="0" indent="0" algn="ctr" defTabSz="889000">
              <a:lnSpc>
                <a:spcPct val="90000"/>
              </a:lnSpc>
              <a:spcBef>
                <a:spcPct val="0"/>
              </a:spcBef>
              <a:spcAft>
                <a:spcPct val="35000"/>
              </a:spcAft>
              <a:buNone/>
            </a:pPr>
            <a:r>
              <a:rPr lang="en-GB" sz="2000" kern="1200" dirty="0"/>
              <a:t>TAPER PROTECTED</a:t>
            </a:r>
          </a:p>
        </p:txBody>
      </p:sp>
      <p:sp>
        <p:nvSpPr>
          <p:cNvPr id="40" name="Free-form: Shape 39">
            <a:extLst>
              <a:ext uri="{FF2B5EF4-FFF2-40B4-BE49-F238E27FC236}">
                <a16:creationId xmlns:a16="http://schemas.microsoft.com/office/drawing/2014/main" id="{1F07F39E-3F04-8913-55E9-91C97CB33085}"/>
              </a:ext>
            </a:extLst>
          </p:cNvPr>
          <p:cNvSpPr/>
          <p:nvPr/>
        </p:nvSpPr>
        <p:spPr>
          <a:xfrm>
            <a:off x="9378184" y="2492517"/>
            <a:ext cx="2643276" cy="660819"/>
          </a:xfrm>
          <a:custGeom>
            <a:avLst/>
            <a:gdLst>
              <a:gd name="connsiteX0" fmla="*/ 0 w 2643276"/>
              <a:gd name="connsiteY0" fmla="*/ 66082 h 660819"/>
              <a:gd name="connsiteX1" fmla="*/ 66082 w 2643276"/>
              <a:gd name="connsiteY1" fmla="*/ 0 h 660819"/>
              <a:gd name="connsiteX2" fmla="*/ 2577194 w 2643276"/>
              <a:gd name="connsiteY2" fmla="*/ 0 h 660819"/>
              <a:gd name="connsiteX3" fmla="*/ 2643276 w 2643276"/>
              <a:gd name="connsiteY3" fmla="*/ 66082 h 660819"/>
              <a:gd name="connsiteX4" fmla="*/ 2643276 w 2643276"/>
              <a:gd name="connsiteY4" fmla="*/ 594737 h 660819"/>
              <a:gd name="connsiteX5" fmla="*/ 2577194 w 2643276"/>
              <a:gd name="connsiteY5" fmla="*/ 660819 h 660819"/>
              <a:gd name="connsiteX6" fmla="*/ 66082 w 2643276"/>
              <a:gd name="connsiteY6" fmla="*/ 660819 h 660819"/>
              <a:gd name="connsiteX7" fmla="*/ 0 w 2643276"/>
              <a:gd name="connsiteY7" fmla="*/ 594737 h 660819"/>
              <a:gd name="connsiteX8" fmla="*/ 0 w 2643276"/>
              <a:gd name="connsiteY8" fmla="*/ 66082 h 66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3276" h="660819">
                <a:moveTo>
                  <a:pt x="0" y="66082"/>
                </a:moveTo>
                <a:cubicBezTo>
                  <a:pt x="0" y="29586"/>
                  <a:pt x="29586" y="0"/>
                  <a:pt x="66082" y="0"/>
                </a:cubicBezTo>
                <a:lnTo>
                  <a:pt x="2577194" y="0"/>
                </a:lnTo>
                <a:cubicBezTo>
                  <a:pt x="2613690" y="0"/>
                  <a:pt x="2643276" y="29586"/>
                  <a:pt x="2643276" y="66082"/>
                </a:cubicBezTo>
                <a:lnTo>
                  <a:pt x="2643276" y="594737"/>
                </a:lnTo>
                <a:cubicBezTo>
                  <a:pt x="2643276" y="631233"/>
                  <a:pt x="2613690" y="660819"/>
                  <a:pt x="2577194" y="660819"/>
                </a:cubicBezTo>
                <a:lnTo>
                  <a:pt x="66082" y="660819"/>
                </a:lnTo>
                <a:cubicBezTo>
                  <a:pt x="29586" y="660819"/>
                  <a:pt x="0" y="631233"/>
                  <a:pt x="0" y="594737"/>
                </a:cubicBezTo>
                <a:lnTo>
                  <a:pt x="0" y="66082"/>
                </a:lnTo>
                <a:close/>
              </a:path>
            </a:pathLst>
          </a:custGeom>
        </p:spPr>
        <p:style>
          <a:lnRef idx="2">
            <a:schemeClr val="accent3">
              <a:tint val="40000"/>
              <a:alpha val="90000"/>
              <a:hueOff val="1660206"/>
              <a:satOff val="81818"/>
              <a:lumOff val="1456"/>
              <a:alphaOff val="0"/>
            </a:schemeClr>
          </a:lnRef>
          <a:fillRef idx="1">
            <a:schemeClr val="accent3">
              <a:tint val="40000"/>
              <a:alpha val="90000"/>
              <a:hueOff val="1660206"/>
              <a:satOff val="81818"/>
              <a:lumOff val="1456"/>
              <a:alphaOff val="0"/>
            </a:schemeClr>
          </a:fillRef>
          <a:effectRef idx="0">
            <a:schemeClr val="accent3">
              <a:tint val="40000"/>
              <a:alpha val="90000"/>
              <a:hueOff val="1660206"/>
              <a:satOff val="81818"/>
              <a:lumOff val="1456"/>
              <a:alphaOff val="0"/>
            </a:schemeClr>
          </a:effectRef>
          <a:fontRef idx="minor">
            <a:schemeClr val="dk1">
              <a:hueOff val="0"/>
              <a:satOff val="0"/>
              <a:lumOff val="0"/>
              <a:alphaOff val="0"/>
            </a:schemeClr>
          </a:fontRef>
        </p:style>
        <p:txBody>
          <a:bodyPr spcFirstLastPara="0" vert="horz" wrap="square" lIns="37135" tIns="37135" rIns="37135" bIns="37135" numCol="1" spcCol="1270" anchor="ctr" anchorCtr="0">
            <a:noAutofit/>
          </a:bodyPr>
          <a:lstStyle/>
          <a:p>
            <a:pPr marL="0" lvl="0" indent="0" algn="ctr" defTabSz="622300">
              <a:lnSpc>
                <a:spcPct val="90000"/>
              </a:lnSpc>
              <a:spcBef>
                <a:spcPct val="0"/>
              </a:spcBef>
              <a:spcAft>
                <a:spcPct val="35000"/>
              </a:spcAft>
              <a:buNone/>
            </a:pPr>
            <a:r>
              <a:rPr lang="en-GB" sz="1400" b="0" i="0" kern="1200" dirty="0"/>
              <a:t>Legacy FPS 1992* and born between 2 April 1967 and 1 April 1971.</a:t>
            </a:r>
            <a:endParaRPr lang="en-GB" sz="1400" kern="1200" dirty="0"/>
          </a:p>
        </p:txBody>
      </p:sp>
      <p:sp>
        <p:nvSpPr>
          <p:cNvPr id="42" name="Free-form: Shape 41">
            <a:extLst>
              <a:ext uri="{FF2B5EF4-FFF2-40B4-BE49-F238E27FC236}">
                <a16:creationId xmlns:a16="http://schemas.microsoft.com/office/drawing/2014/main" id="{F6FA89DC-4822-3DC5-255F-0F5B7321D5D0}"/>
              </a:ext>
            </a:extLst>
          </p:cNvPr>
          <p:cNvSpPr/>
          <p:nvPr/>
        </p:nvSpPr>
        <p:spPr>
          <a:xfrm>
            <a:off x="9378184" y="3384623"/>
            <a:ext cx="2643276" cy="660819"/>
          </a:xfrm>
          <a:custGeom>
            <a:avLst/>
            <a:gdLst>
              <a:gd name="connsiteX0" fmla="*/ 0 w 2643276"/>
              <a:gd name="connsiteY0" fmla="*/ 66082 h 660819"/>
              <a:gd name="connsiteX1" fmla="*/ 66082 w 2643276"/>
              <a:gd name="connsiteY1" fmla="*/ 0 h 660819"/>
              <a:gd name="connsiteX2" fmla="*/ 2577194 w 2643276"/>
              <a:gd name="connsiteY2" fmla="*/ 0 h 660819"/>
              <a:gd name="connsiteX3" fmla="*/ 2643276 w 2643276"/>
              <a:gd name="connsiteY3" fmla="*/ 66082 h 660819"/>
              <a:gd name="connsiteX4" fmla="*/ 2643276 w 2643276"/>
              <a:gd name="connsiteY4" fmla="*/ 594737 h 660819"/>
              <a:gd name="connsiteX5" fmla="*/ 2577194 w 2643276"/>
              <a:gd name="connsiteY5" fmla="*/ 660819 h 660819"/>
              <a:gd name="connsiteX6" fmla="*/ 66082 w 2643276"/>
              <a:gd name="connsiteY6" fmla="*/ 660819 h 660819"/>
              <a:gd name="connsiteX7" fmla="*/ 0 w 2643276"/>
              <a:gd name="connsiteY7" fmla="*/ 594737 h 660819"/>
              <a:gd name="connsiteX8" fmla="*/ 0 w 2643276"/>
              <a:gd name="connsiteY8" fmla="*/ 66082 h 66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3276" h="660819">
                <a:moveTo>
                  <a:pt x="0" y="66082"/>
                </a:moveTo>
                <a:cubicBezTo>
                  <a:pt x="0" y="29586"/>
                  <a:pt x="29586" y="0"/>
                  <a:pt x="66082" y="0"/>
                </a:cubicBezTo>
                <a:lnTo>
                  <a:pt x="2577194" y="0"/>
                </a:lnTo>
                <a:cubicBezTo>
                  <a:pt x="2613690" y="0"/>
                  <a:pt x="2643276" y="29586"/>
                  <a:pt x="2643276" y="66082"/>
                </a:cubicBezTo>
                <a:lnTo>
                  <a:pt x="2643276" y="594737"/>
                </a:lnTo>
                <a:cubicBezTo>
                  <a:pt x="2643276" y="631233"/>
                  <a:pt x="2613690" y="660819"/>
                  <a:pt x="2577194" y="660819"/>
                </a:cubicBezTo>
                <a:lnTo>
                  <a:pt x="66082" y="660819"/>
                </a:lnTo>
                <a:cubicBezTo>
                  <a:pt x="29586" y="660819"/>
                  <a:pt x="0" y="631233"/>
                  <a:pt x="0" y="594737"/>
                </a:cubicBezTo>
                <a:lnTo>
                  <a:pt x="0" y="66082"/>
                </a:lnTo>
                <a:close/>
              </a:path>
            </a:pathLst>
          </a:custGeom>
        </p:spPr>
        <p:style>
          <a:lnRef idx="2">
            <a:schemeClr val="accent3">
              <a:tint val="40000"/>
              <a:alpha val="90000"/>
              <a:hueOff val="1844674"/>
              <a:satOff val="90909"/>
              <a:lumOff val="1617"/>
              <a:alphaOff val="0"/>
            </a:schemeClr>
          </a:lnRef>
          <a:fillRef idx="1">
            <a:schemeClr val="accent3">
              <a:tint val="40000"/>
              <a:alpha val="90000"/>
              <a:hueOff val="1844674"/>
              <a:satOff val="90909"/>
              <a:lumOff val="1617"/>
              <a:alphaOff val="0"/>
            </a:schemeClr>
          </a:fillRef>
          <a:effectRef idx="0">
            <a:schemeClr val="accent3">
              <a:tint val="40000"/>
              <a:alpha val="90000"/>
              <a:hueOff val="1844674"/>
              <a:satOff val="90909"/>
              <a:lumOff val="1617"/>
              <a:alphaOff val="0"/>
            </a:schemeClr>
          </a:effectRef>
          <a:fontRef idx="minor">
            <a:schemeClr val="dk1">
              <a:hueOff val="0"/>
              <a:satOff val="0"/>
              <a:lumOff val="0"/>
              <a:alphaOff val="0"/>
            </a:schemeClr>
          </a:fontRef>
        </p:style>
        <p:txBody>
          <a:bodyPr spcFirstLastPara="0" vert="horz" wrap="square" lIns="37135" tIns="37135" rIns="37135" bIns="37135" numCol="1" spcCol="1270" anchor="ctr" anchorCtr="0">
            <a:noAutofit/>
          </a:bodyPr>
          <a:lstStyle/>
          <a:p>
            <a:pPr marL="0" lvl="0" indent="0" algn="ctr" defTabSz="622300">
              <a:lnSpc>
                <a:spcPct val="90000"/>
              </a:lnSpc>
              <a:spcBef>
                <a:spcPct val="0"/>
              </a:spcBef>
              <a:spcAft>
                <a:spcPct val="35000"/>
              </a:spcAft>
              <a:buNone/>
            </a:pPr>
            <a:r>
              <a:rPr lang="en-GB" sz="1400" kern="1200" dirty="0"/>
              <a:t>UNDERPAID PENSION CONTRIBUTIONS from taper date until 31 March 2022.</a:t>
            </a:r>
          </a:p>
        </p:txBody>
      </p:sp>
      <p:sp>
        <p:nvSpPr>
          <p:cNvPr id="44" name="Free-form: Shape 43">
            <a:extLst>
              <a:ext uri="{FF2B5EF4-FFF2-40B4-BE49-F238E27FC236}">
                <a16:creationId xmlns:a16="http://schemas.microsoft.com/office/drawing/2014/main" id="{46742D75-5C4E-9E35-96A4-910E283448BF}"/>
              </a:ext>
            </a:extLst>
          </p:cNvPr>
          <p:cNvSpPr/>
          <p:nvPr/>
        </p:nvSpPr>
        <p:spPr>
          <a:xfrm>
            <a:off x="9378184" y="4276729"/>
            <a:ext cx="2643276" cy="660819"/>
          </a:xfrm>
          <a:custGeom>
            <a:avLst/>
            <a:gdLst>
              <a:gd name="connsiteX0" fmla="*/ 0 w 2643276"/>
              <a:gd name="connsiteY0" fmla="*/ 66082 h 660819"/>
              <a:gd name="connsiteX1" fmla="*/ 66082 w 2643276"/>
              <a:gd name="connsiteY1" fmla="*/ 0 h 660819"/>
              <a:gd name="connsiteX2" fmla="*/ 2577194 w 2643276"/>
              <a:gd name="connsiteY2" fmla="*/ 0 h 660819"/>
              <a:gd name="connsiteX3" fmla="*/ 2643276 w 2643276"/>
              <a:gd name="connsiteY3" fmla="*/ 66082 h 660819"/>
              <a:gd name="connsiteX4" fmla="*/ 2643276 w 2643276"/>
              <a:gd name="connsiteY4" fmla="*/ 594737 h 660819"/>
              <a:gd name="connsiteX5" fmla="*/ 2577194 w 2643276"/>
              <a:gd name="connsiteY5" fmla="*/ 660819 h 660819"/>
              <a:gd name="connsiteX6" fmla="*/ 66082 w 2643276"/>
              <a:gd name="connsiteY6" fmla="*/ 660819 h 660819"/>
              <a:gd name="connsiteX7" fmla="*/ 0 w 2643276"/>
              <a:gd name="connsiteY7" fmla="*/ 594737 h 660819"/>
              <a:gd name="connsiteX8" fmla="*/ 0 w 2643276"/>
              <a:gd name="connsiteY8" fmla="*/ 66082 h 66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3276" h="660819">
                <a:moveTo>
                  <a:pt x="0" y="66082"/>
                </a:moveTo>
                <a:cubicBezTo>
                  <a:pt x="0" y="29586"/>
                  <a:pt x="29586" y="0"/>
                  <a:pt x="66082" y="0"/>
                </a:cubicBezTo>
                <a:lnTo>
                  <a:pt x="2577194" y="0"/>
                </a:lnTo>
                <a:cubicBezTo>
                  <a:pt x="2613690" y="0"/>
                  <a:pt x="2643276" y="29586"/>
                  <a:pt x="2643276" y="66082"/>
                </a:cubicBezTo>
                <a:lnTo>
                  <a:pt x="2643276" y="594737"/>
                </a:lnTo>
                <a:cubicBezTo>
                  <a:pt x="2643276" y="631233"/>
                  <a:pt x="2613690" y="660819"/>
                  <a:pt x="2577194" y="660819"/>
                </a:cubicBezTo>
                <a:lnTo>
                  <a:pt x="66082" y="660819"/>
                </a:lnTo>
                <a:cubicBezTo>
                  <a:pt x="29586" y="660819"/>
                  <a:pt x="0" y="631233"/>
                  <a:pt x="0" y="594737"/>
                </a:cubicBezTo>
                <a:lnTo>
                  <a:pt x="0" y="66082"/>
                </a:lnTo>
                <a:close/>
              </a:path>
            </a:pathLst>
          </a:custGeom>
        </p:spPr>
        <p:style>
          <a:lnRef idx="2">
            <a:schemeClr val="accent3">
              <a:tint val="40000"/>
              <a:alpha val="90000"/>
              <a:hueOff val="2029141"/>
              <a:satOff val="100000"/>
              <a:lumOff val="1779"/>
              <a:alphaOff val="0"/>
            </a:schemeClr>
          </a:lnRef>
          <a:fillRef idx="1">
            <a:schemeClr val="accent3">
              <a:tint val="40000"/>
              <a:alpha val="90000"/>
              <a:hueOff val="2029141"/>
              <a:satOff val="100000"/>
              <a:lumOff val="1779"/>
              <a:alphaOff val="0"/>
            </a:schemeClr>
          </a:fillRef>
          <a:effectRef idx="0">
            <a:schemeClr val="accent3">
              <a:tint val="40000"/>
              <a:alpha val="90000"/>
              <a:hueOff val="2029141"/>
              <a:satOff val="100000"/>
              <a:lumOff val="1779"/>
              <a:alphaOff val="0"/>
            </a:schemeClr>
          </a:effectRef>
          <a:fontRef idx="minor">
            <a:schemeClr val="dk1">
              <a:hueOff val="0"/>
              <a:satOff val="0"/>
              <a:lumOff val="0"/>
              <a:alphaOff val="0"/>
            </a:schemeClr>
          </a:fontRef>
        </p:style>
        <p:txBody>
          <a:bodyPr spcFirstLastPara="0" vert="horz" wrap="square" lIns="37135" tIns="37135" rIns="37135" bIns="37135" numCol="1" spcCol="1270" anchor="ctr" anchorCtr="0">
            <a:noAutofit/>
          </a:bodyPr>
          <a:lstStyle/>
          <a:p>
            <a:pPr marL="0" lvl="0" indent="0" algn="ctr" defTabSz="622300">
              <a:lnSpc>
                <a:spcPct val="90000"/>
              </a:lnSpc>
              <a:spcBef>
                <a:spcPct val="0"/>
              </a:spcBef>
              <a:spcAft>
                <a:spcPct val="35000"/>
              </a:spcAft>
              <a:buNone/>
            </a:pPr>
            <a:r>
              <a:rPr lang="en-GB" sz="1400" kern="1200" dirty="0"/>
              <a:t>OVERPAID Pension Contributions before taper date.  Refund at retirement if choose FPS2015.</a:t>
            </a:r>
          </a:p>
        </p:txBody>
      </p:sp>
      <p:sp>
        <p:nvSpPr>
          <p:cNvPr id="14" name="TextBox 13">
            <a:extLst>
              <a:ext uri="{FF2B5EF4-FFF2-40B4-BE49-F238E27FC236}">
                <a16:creationId xmlns:a16="http://schemas.microsoft.com/office/drawing/2014/main" id="{284D65AB-029A-9335-80F9-7D9F696704E9}"/>
              </a:ext>
            </a:extLst>
          </p:cNvPr>
          <p:cNvSpPr txBox="1"/>
          <p:nvPr/>
        </p:nvSpPr>
        <p:spPr>
          <a:xfrm>
            <a:off x="609600" y="652057"/>
            <a:ext cx="5942202" cy="461665"/>
          </a:xfrm>
          <a:prstGeom prst="rect">
            <a:avLst/>
          </a:prstGeom>
          <a:noFill/>
        </p:spPr>
        <p:txBody>
          <a:bodyPr wrap="square" rtlCol="0">
            <a:spAutoFit/>
          </a:bodyPr>
          <a:lstStyle/>
          <a:p>
            <a:r>
              <a:rPr lang="en-GB" sz="2400" b="1" u="sng" dirty="0"/>
              <a:t>FPS1992 and Modified - How am I impacted?</a:t>
            </a:r>
          </a:p>
        </p:txBody>
      </p:sp>
      <p:cxnSp>
        <p:nvCxnSpPr>
          <p:cNvPr id="46" name="Straight Connector 45">
            <a:extLst>
              <a:ext uri="{FF2B5EF4-FFF2-40B4-BE49-F238E27FC236}">
                <a16:creationId xmlns:a16="http://schemas.microsoft.com/office/drawing/2014/main" id="{00DC15CA-1FE0-B70B-A476-B2FC16788E67}"/>
              </a:ext>
            </a:extLst>
          </p:cNvPr>
          <p:cNvCxnSpPr/>
          <p:nvPr/>
        </p:nvCxnSpPr>
        <p:spPr>
          <a:xfrm>
            <a:off x="338178" y="2357306"/>
            <a:ext cx="1160774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ADFEF0B-7891-6968-E924-0DD8A41624B7}"/>
              </a:ext>
            </a:extLst>
          </p:cNvPr>
          <p:cNvCxnSpPr/>
          <p:nvPr/>
        </p:nvCxnSpPr>
        <p:spPr>
          <a:xfrm>
            <a:off x="331187" y="3264716"/>
            <a:ext cx="1160774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B42825C-2619-7458-2108-3CCFAF8639A5}"/>
              </a:ext>
            </a:extLst>
          </p:cNvPr>
          <p:cNvCxnSpPr/>
          <p:nvPr/>
        </p:nvCxnSpPr>
        <p:spPr>
          <a:xfrm>
            <a:off x="366141" y="4146959"/>
            <a:ext cx="1160774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9" name="Free-form: Shape 48">
            <a:extLst>
              <a:ext uri="{FF2B5EF4-FFF2-40B4-BE49-F238E27FC236}">
                <a16:creationId xmlns:a16="http://schemas.microsoft.com/office/drawing/2014/main" id="{156E55D7-AC0E-8000-0409-814E819E71B3}"/>
              </a:ext>
            </a:extLst>
          </p:cNvPr>
          <p:cNvSpPr/>
          <p:nvPr/>
        </p:nvSpPr>
        <p:spPr>
          <a:xfrm>
            <a:off x="331187" y="5168835"/>
            <a:ext cx="2643276" cy="660819"/>
          </a:xfrm>
          <a:custGeom>
            <a:avLst/>
            <a:gdLst>
              <a:gd name="connsiteX0" fmla="*/ 0 w 2643276"/>
              <a:gd name="connsiteY0" fmla="*/ 66082 h 660819"/>
              <a:gd name="connsiteX1" fmla="*/ 66082 w 2643276"/>
              <a:gd name="connsiteY1" fmla="*/ 0 h 660819"/>
              <a:gd name="connsiteX2" fmla="*/ 2577194 w 2643276"/>
              <a:gd name="connsiteY2" fmla="*/ 0 h 660819"/>
              <a:gd name="connsiteX3" fmla="*/ 2643276 w 2643276"/>
              <a:gd name="connsiteY3" fmla="*/ 66082 h 660819"/>
              <a:gd name="connsiteX4" fmla="*/ 2643276 w 2643276"/>
              <a:gd name="connsiteY4" fmla="*/ 594737 h 660819"/>
              <a:gd name="connsiteX5" fmla="*/ 2577194 w 2643276"/>
              <a:gd name="connsiteY5" fmla="*/ 660819 h 660819"/>
              <a:gd name="connsiteX6" fmla="*/ 66082 w 2643276"/>
              <a:gd name="connsiteY6" fmla="*/ 660819 h 660819"/>
              <a:gd name="connsiteX7" fmla="*/ 0 w 2643276"/>
              <a:gd name="connsiteY7" fmla="*/ 594737 h 660819"/>
              <a:gd name="connsiteX8" fmla="*/ 0 w 2643276"/>
              <a:gd name="connsiteY8" fmla="*/ 66082 h 66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3276" h="660819">
                <a:moveTo>
                  <a:pt x="0" y="66082"/>
                </a:moveTo>
                <a:cubicBezTo>
                  <a:pt x="0" y="29586"/>
                  <a:pt x="29586" y="0"/>
                  <a:pt x="66082" y="0"/>
                </a:cubicBezTo>
                <a:lnTo>
                  <a:pt x="2577194" y="0"/>
                </a:lnTo>
                <a:cubicBezTo>
                  <a:pt x="2613690" y="0"/>
                  <a:pt x="2643276" y="29586"/>
                  <a:pt x="2643276" y="66082"/>
                </a:cubicBezTo>
                <a:lnTo>
                  <a:pt x="2643276" y="594737"/>
                </a:lnTo>
                <a:cubicBezTo>
                  <a:pt x="2643276" y="631233"/>
                  <a:pt x="2613690" y="660819"/>
                  <a:pt x="2577194" y="660819"/>
                </a:cubicBezTo>
                <a:lnTo>
                  <a:pt x="66082" y="660819"/>
                </a:lnTo>
                <a:cubicBezTo>
                  <a:pt x="29586" y="660819"/>
                  <a:pt x="0" y="631233"/>
                  <a:pt x="0" y="594737"/>
                </a:cubicBezTo>
                <a:lnTo>
                  <a:pt x="0" y="66082"/>
                </a:lnTo>
                <a:close/>
              </a:path>
            </a:pathLst>
          </a:custGeom>
        </p:spPr>
        <p:style>
          <a:lnRef idx="2">
            <a:schemeClr val="accent3">
              <a:tint val="40000"/>
              <a:alpha val="90000"/>
              <a:hueOff val="553402"/>
              <a:satOff val="27273"/>
              <a:lumOff val="485"/>
              <a:alphaOff val="0"/>
            </a:schemeClr>
          </a:lnRef>
          <a:fillRef idx="1">
            <a:schemeClr val="accent3">
              <a:tint val="40000"/>
              <a:alpha val="90000"/>
              <a:hueOff val="553402"/>
              <a:satOff val="27273"/>
              <a:lumOff val="485"/>
              <a:alphaOff val="0"/>
            </a:schemeClr>
          </a:fillRef>
          <a:effectRef idx="0">
            <a:schemeClr val="accent3">
              <a:tint val="40000"/>
              <a:alpha val="90000"/>
              <a:hueOff val="553402"/>
              <a:satOff val="27273"/>
              <a:lumOff val="485"/>
              <a:alphaOff val="0"/>
            </a:schemeClr>
          </a:effectRef>
          <a:fontRef idx="minor">
            <a:schemeClr val="dk1">
              <a:hueOff val="0"/>
              <a:satOff val="0"/>
              <a:lumOff val="0"/>
              <a:alphaOff val="0"/>
            </a:schemeClr>
          </a:fontRef>
        </p:style>
        <p:txBody>
          <a:bodyPr spcFirstLastPara="0" vert="horz" wrap="square" lIns="37135" tIns="37135" rIns="37135" bIns="37135" numCol="1" spcCol="1270" anchor="ctr" anchorCtr="0">
            <a:noAutofit/>
          </a:bodyPr>
          <a:lstStyle/>
          <a:p>
            <a:pPr marL="0" lvl="0" indent="0" algn="ctr" defTabSz="622300">
              <a:lnSpc>
                <a:spcPct val="90000"/>
              </a:lnSpc>
              <a:spcBef>
                <a:spcPct val="0"/>
              </a:spcBef>
              <a:spcAft>
                <a:spcPct val="35000"/>
              </a:spcAft>
              <a:buNone/>
            </a:pPr>
            <a:r>
              <a:rPr lang="en-GB" sz="1400" dirty="0"/>
              <a:t>Joined FPS2015</a:t>
            </a:r>
            <a:endParaRPr lang="en-GB" sz="1400" kern="1200" dirty="0"/>
          </a:p>
        </p:txBody>
      </p:sp>
      <p:sp>
        <p:nvSpPr>
          <p:cNvPr id="50" name="Free-form: Shape 49">
            <a:extLst>
              <a:ext uri="{FF2B5EF4-FFF2-40B4-BE49-F238E27FC236}">
                <a16:creationId xmlns:a16="http://schemas.microsoft.com/office/drawing/2014/main" id="{97877E90-9F2A-6BC3-B17B-6792C79995B2}"/>
              </a:ext>
            </a:extLst>
          </p:cNvPr>
          <p:cNvSpPr/>
          <p:nvPr/>
        </p:nvSpPr>
        <p:spPr>
          <a:xfrm>
            <a:off x="3351513" y="5168835"/>
            <a:ext cx="2643276" cy="660819"/>
          </a:xfrm>
          <a:custGeom>
            <a:avLst/>
            <a:gdLst>
              <a:gd name="connsiteX0" fmla="*/ 0 w 2643276"/>
              <a:gd name="connsiteY0" fmla="*/ 66082 h 660819"/>
              <a:gd name="connsiteX1" fmla="*/ 66082 w 2643276"/>
              <a:gd name="connsiteY1" fmla="*/ 0 h 660819"/>
              <a:gd name="connsiteX2" fmla="*/ 2577194 w 2643276"/>
              <a:gd name="connsiteY2" fmla="*/ 0 h 660819"/>
              <a:gd name="connsiteX3" fmla="*/ 2643276 w 2643276"/>
              <a:gd name="connsiteY3" fmla="*/ 66082 h 660819"/>
              <a:gd name="connsiteX4" fmla="*/ 2643276 w 2643276"/>
              <a:gd name="connsiteY4" fmla="*/ 594737 h 660819"/>
              <a:gd name="connsiteX5" fmla="*/ 2577194 w 2643276"/>
              <a:gd name="connsiteY5" fmla="*/ 660819 h 660819"/>
              <a:gd name="connsiteX6" fmla="*/ 66082 w 2643276"/>
              <a:gd name="connsiteY6" fmla="*/ 660819 h 660819"/>
              <a:gd name="connsiteX7" fmla="*/ 0 w 2643276"/>
              <a:gd name="connsiteY7" fmla="*/ 594737 h 660819"/>
              <a:gd name="connsiteX8" fmla="*/ 0 w 2643276"/>
              <a:gd name="connsiteY8" fmla="*/ 66082 h 66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3276" h="660819">
                <a:moveTo>
                  <a:pt x="0" y="66082"/>
                </a:moveTo>
                <a:cubicBezTo>
                  <a:pt x="0" y="29586"/>
                  <a:pt x="29586" y="0"/>
                  <a:pt x="66082" y="0"/>
                </a:cubicBezTo>
                <a:lnTo>
                  <a:pt x="2577194" y="0"/>
                </a:lnTo>
                <a:cubicBezTo>
                  <a:pt x="2613690" y="0"/>
                  <a:pt x="2643276" y="29586"/>
                  <a:pt x="2643276" y="66082"/>
                </a:cubicBezTo>
                <a:lnTo>
                  <a:pt x="2643276" y="594737"/>
                </a:lnTo>
                <a:cubicBezTo>
                  <a:pt x="2643276" y="631233"/>
                  <a:pt x="2613690" y="660819"/>
                  <a:pt x="2577194" y="660819"/>
                </a:cubicBezTo>
                <a:lnTo>
                  <a:pt x="66082" y="660819"/>
                </a:lnTo>
                <a:cubicBezTo>
                  <a:pt x="29586" y="660819"/>
                  <a:pt x="0" y="631233"/>
                  <a:pt x="0" y="594737"/>
                </a:cubicBezTo>
                <a:lnTo>
                  <a:pt x="0" y="66082"/>
                </a:lnTo>
                <a:close/>
              </a:path>
            </a:pathLst>
          </a:custGeom>
        </p:spPr>
        <p:style>
          <a:lnRef idx="2">
            <a:schemeClr val="accent3">
              <a:tint val="40000"/>
              <a:alpha val="90000"/>
              <a:hueOff val="553402"/>
              <a:satOff val="27273"/>
              <a:lumOff val="485"/>
              <a:alphaOff val="0"/>
            </a:schemeClr>
          </a:lnRef>
          <a:fillRef idx="1">
            <a:schemeClr val="accent3">
              <a:tint val="40000"/>
              <a:alpha val="90000"/>
              <a:hueOff val="553402"/>
              <a:satOff val="27273"/>
              <a:lumOff val="485"/>
              <a:alphaOff val="0"/>
            </a:schemeClr>
          </a:fillRef>
          <a:effectRef idx="0">
            <a:schemeClr val="accent3">
              <a:tint val="40000"/>
              <a:alpha val="90000"/>
              <a:hueOff val="553402"/>
              <a:satOff val="27273"/>
              <a:lumOff val="485"/>
              <a:alphaOff val="0"/>
            </a:schemeClr>
          </a:effectRef>
          <a:fontRef idx="minor">
            <a:schemeClr val="dk1">
              <a:hueOff val="0"/>
              <a:satOff val="0"/>
              <a:lumOff val="0"/>
              <a:alphaOff val="0"/>
            </a:schemeClr>
          </a:fontRef>
        </p:style>
        <p:txBody>
          <a:bodyPr spcFirstLastPara="0" vert="horz" wrap="square" lIns="37135" tIns="37135" rIns="37135" bIns="37135" numCol="1" spcCol="1270" anchor="ctr" anchorCtr="0">
            <a:noAutofit/>
          </a:bodyPr>
          <a:lstStyle/>
          <a:p>
            <a:pPr marL="0" lvl="0" indent="0" algn="ctr" defTabSz="622300">
              <a:lnSpc>
                <a:spcPct val="90000"/>
              </a:lnSpc>
              <a:spcBef>
                <a:spcPct val="0"/>
              </a:spcBef>
              <a:spcAft>
                <a:spcPct val="35000"/>
              </a:spcAft>
              <a:buNone/>
            </a:pPr>
            <a:r>
              <a:rPr lang="en-GB" sz="1400" dirty="0"/>
              <a:t>1 April 2022</a:t>
            </a:r>
            <a:endParaRPr lang="en-GB" sz="1400" kern="1200" dirty="0"/>
          </a:p>
        </p:txBody>
      </p:sp>
      <p:sp>
        <p:nvSpPr>
          <p:cNvPr id="51" name="Free-form: Shape 50">
            <a:extLst>
              <a:ext uri="{FF2B5EF4-FFF2-40B4-BE49-F238E27FC236}">
                <a16:creationId xmlns:a16="http://schemas.microsoft.com/office/drawing/2014/main" id="{E889A137-D182-3503-7210-226EE2D58B96}"/>
              </a:ext>
            </a:extLst>
          </p:cNvPr>
          <p:cNvSpPr/>
          <p:nvPr/>
        </p:nvSpPr>
        <p:spPr>
          <a:xfrm>
            <a:off x="6371839" y="5168835"/>
            <a:ext cx="2643276" cy="660819"/>
          </a:xfrm>
          <a:custGeom>
            <a:avLst/>
            <a:gdLst>
              <a:gd name="connsiteX0" fmla="*/ 0 w 2643276"/>
              <a:gd name="connsiteY0" fmla="*/ 66082 h 660819"/>
              <a:gd name="connsiteX1" fmla="*/ 66082 w 2643276"/>
              <a:gd name="connsiteY1" fmla="*/ 0 h 660819"/>
              <a:gd name="connsiteX2" fmla="*/ 2577194 w 2643276"/>
              <a:gd name="connsiteY2" fmla="*/ 0 h 660819"/>
              <a:gd name="connsiteX3" fmla="*/ 2643276 w 2643276"/>
              <a:gd name="connsiteY3" fmla="*/ 66082 h 660819"/>
              <a:gd name="connsiteX4" fmla="*/ 2643276 w 2643276"/>
              <a:gd name="connsiteY4" fmla="*/ 594737 h 660819"/>
              <a:gd name="connsiteX5" fmla="*/ 2577194 w 2643276"/>
              <a:gd name="connsiteY5" fmla="*/ 660819 h 660819"/>
              <a:gd name="connsiteX6" fmla="*/ 66082 w 2643276"/>
              <a:gd name="connsiteY6" fmla="*/ 660819 h 660819"/>
              <a:gd name="connsiteX7" fmla="*/ 0 w 2643276"/>
              <a:gd name="connsiteY7" fmla="*/ 594737 h 660819"/>
              <a:gd name="connsiteX8" fmla="*/ 0 w 2643276"/>
              <a:gd name="connsiteY8" fmla="*/ 66082 h 66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3276" h="660819">
                <a:moveTo>
                  <a:pt x="0" y="66082"/>
                </a:moveTo>
                <a:cubicBezTo>
                  <a:pt x="0" y="29586"/>
                  <a:pt x="29586" y="0"/>
                  <a:pt x="66082" y="0"/>
                </a:cubicBezTo>
                <a:lnTo>
                  <a:pt x="2577194" y="0"/>
                </a:lnTo>
                <a:cubicBezTo>
                  <a:pt x="2613690" y="0"/>
                  <a:pt x="2643276" y="29586"/>
                  <a:pt x="2643276" y="66082"/>
                </a:cubicBezTo>
                <a:lnTo>
                  <a:pt x="2643276" y="594737"/>
                </a:lnTo>
                <a:cubicBezTo>
                  <a:pt x="2643276" y="631233"/>
                  <a:pt x="2613690" y="660819"/>
                  <a:pt x="2577194" y="660819"/>
                </a:cubicBezTo>
                <a:lnTo>
                  <a:pt x="66082" y="660819"/>
                </a:lnTo>
                <a:cubicBezTo>
                  <a:pt x="29586" y="660819"/>
                  <a:pt x="0" y="631233"/>
                  <a:pt x="0" y="594737"/>
                </a:cubicBezTo>
                <a:lnTo>
                  <a:pt x="0" y="66082"/>
                </a:lnTo>
                <a:close/>
              </a:path>
            </a:pathLst>
          </a:custGeom>
        </p:spPr>
        <p:style>
          <a:lnRef idx="2">
            <a:schemeClr val="accent3">
              <a:tint val="40000"/>
              <a:alpha val="90000"/>
              <a:hueOff val="553402"/>
              <a:satOff val="27273"/>
              <a:lumOff val="485"/>
              <a:alphaOff val="0"/>
            </a:schemeClr>
          </a:lnRef>
          <a:fillRef idx="1">
            <a:schemeClr val="accent3">
              <a:tint val="40000"/>
              <a:alpha val="90000"/>
              <a:hueOff val="553402"/>
              <a:satOff val="27273"/>
              <a:lumOff val="485"/>
              <a:alphaOff val="0"/>
            </a:schemeClr>
          </a:fillRef>
          <a:effectRef idx="0">
            <a:schemeClr val="accent3">
              <a:tint val="40000"/>
              <a:alpha val="90000"/>
              <a:hueOff val="553402"/>
              <a:satOff val="27273"/>
              <a:lumOff val="485"/>
              <a:alphaOff val="0"/>
            </a:schemeClr>
          </a:effectRef>
          <a:fontRef idx="minor">
            <a:schemeClr val="dk1">
              <a:hueOff val="0"/>
              <a:satOff val="0"/>
              <a:lumOff val="0"/>
              <a:alphaOff val="0"/>
            </a:schemeClr>
          </a:fontRef>
        </p:style>
        <p:txBody>
          <a:bodyPr spcFirstLastPara="0" vert="horz" wrap="square" lIns="37135" tIns="37135" rIns="37135" bIns="37135" numCol="1" spcCol="1270" anchor="ctr" anchorCtr="0">
            <a:noAutofit/>
          </a:bodyPr>
          <a:lstStyle/>
          <a:p>
            <a:pPr marL="0" lvl="0" indent="0" algn="ctr" defTabSz="622300">
              <a:lnSpc>
                <a:spcPct val="90000"/>
              </a:lnSpc>
              <a:spcBef>
                <a:spcPct val="0"/>
              </a:spcBef>
              <a:spcAft>
                <a:spcPct val="35000"/>
              </a:spcAft>
              <a:buNone/>
            </a:pPr>
            <a:r>
              <a:rPr lang="en-GB" sz="1400" dirty="0"/>
              <a:t>1 April 2015</a:t>
            </a:r>
            <a:endParaRPr lang="en-GB" sz="1400" kern="1200" dirty="0"/>
          </a:p>
        </p:txBody>
      </p:sp>
      <p:sp>
        <p:nvSpPr>
          <p:cNvPr id="52" name="Free-form: Shape 51">
            <a:extLst>
              <a:ext uri="{FF2B5EF4-FFF2-40B4-BE49-F238E27FC236}">
                <a16:creationId xmlns:a16="http://schemas.microsoft.com/office/drawing/2014/main" id="{849A0671-F317-B7B7-B3A8-63A15C1890A5}"/>
              </a:ext>
            </a:extLst>
          </p:cNvPr>
          <p:cNvSpPr/>
          <p:nvPr/>
        </p:nvSpPr>
        <p:spPr>
          <a:xfrm>
            <a:off x="9378184" y="5168835"/>
            <a:ext cx="2643276" cy="660819"/>
          </a:xfrm>
          <a:custGeom>
            <a:avLst/>
            <a:gdLst>
              <a:gd name="connsiteX0" fmla="*/ 0 w 2643276"/>
              <a:gd name="connsiteY0" fmla="*/ 66082 h 660819"/>
              <a:gd name="connsiteX1" fmla="*/ 66082 w 2643276"/>
              <a:gd name="connsiteY1" fmla="*/ 0 h 660819"/>
              <a:gd name="connsiteX2" fmla="*/ 2577194 w 2643276"/>
              <a:gd name="connsiteY2" fmla="*/ 0 h 660819"/>
              <a:gd name="connsiteX3" fmla="*/ 2643276 w 2643276"/>
              <a:gd name="connsiteY3" fmla="*/ 66082 h 660819"/>
              <a:gd name="connsiteX4" fmla="*/ 2643276 w 2643276"/>
              <a:gd name="connsiteY4" fmla="*/ 594737 h 660819"/>
              <a:gd name="connsiteX5" fmla="*/ 2577194 w 2643276"/>
              <a:gd name="connsiteY5" fmla="*/ 660819 h 660819"/>
              <a:gd name="connsiteX6" fmla="*/ 66082 w 2643276"/>
              <a:gd name="connsiteY6" fmla="*/ 660819 h 660819"/>
              <a:gd name="connsiteX7" fmla="*/ 0 w 2643276"/>
              <a:gd name="connsiteY7" fmla="*/ 594737 h 660819"/>
              <a:gd name="connsiteX8" fmla="*/ 0 w 2643276"/>
              <a:gd name="connsiteY8" fmla="*/ 66082 h 66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3276" h="660819">
                <a:moveTo>
                  <a:pt x="0" y="66082"/>
                </a:moveTo>
                <a:cubicBezTo>
                  <a:pt x="0" y="29586"/>
                  <a:pt x="29586" y="0"/>
                  <a:pt x="66082" y="0"/>
                </a:cubicBezTo>
                <a:lnTo>
                  <a:pt x="2577194" y="0"/>
                </a:lnTo>
                <a:cubicBezTo>
                  <a:pt x="2613690" y="0"/>
                  <a:pt x="2643276" y="29586"/>
                  <a:pt x="2643276" y="66082"/>
                </a:cubicBezTo>
                <a:lnTo>
                  <a:pt x="2643276" y="594737"/>
                </a:lnTo>
                <a:cubicBezTo>
                  <a:pt x="2643276" y="631233"/>
                  <a:pt x="2613690" y="660819"/>
                  <a:pt x="2577194" y="660819"/>
                </a:cubicBezTo>
                <a:lnTo>
                  <a:pt x="66082" y="660819"/>
                </a:lnTo>
                <a:cubicBezTo>
                  <a:pt x="29586" y="660819"/>
                  <a:pt x="0" y="631233"/>
                  <a:pt x="0" y="594737"/>
                </a:cubicBezTo>
                <a:lnTo>
                  <a:pt x="0" y="66082"/>
                </a:lnTo>
                <a:close/>
              </a:path>
            </a:pathLst>
          </a:custGeom>
        </p:spPr>
        <p:style>
          <a:lnRef idx="2">
            <a:schemeClr val="accent3">
              <a:tint val="40000"/>
              <a:alpha val="90000"/>
              <a:hueOff val="553402"/>
              <a:satOff val="27273"/>
              <a:lumOff val="485"/>
              <a:alphaOff val="0"/>
            </a:schemeClr>
          </a:lnRef>
          <a:fillRef idx="1">
            <a:schemeClr val="accent3">
              <a:tint val="40000"/>
              <a:alpha val="90000"/>
              <a:hueOff val="553402"/>
              <a:satOff val="27273"/>
              <a:lumOff val="485"/>
              <a:alphaOff val="0"/>
            </a:schemeClr>
          </a:fillRef>
          <a:effectRef idx="0">
            <a:schemeClr val="accent3">
              <a:tint val="40000"/>
              <a:alpha val="90000"/>
              <a:hueOff val="553402"/>
              <a:satOff val="27273"/>
              <a:lumOff val="485"/>
              <a:alphaOff val="0"/>
            </a:schemeClr>
          </a:effectRef>
          <a:fontRef idx="minor">
            <a:schemeClr val="dk1">
              <a:hueOff val="0"/>
              <a:satOff val="0"/>
              <a:lumOff val="0"/>
              <a:alphaOff val="0"/>
            </a:schemeClr>
          </a:fontRef>
        </p:style>
        <p:txBody>
          <a:bodyPr spcFirstLastPara="0" vert="horz" wrap="square" lIns="37135" tIns="37135" rIns="37135" bIns="37135" numCol="1" spcCol="1270" anchor="ctr" anchorCtr="0">
            <a:noAutofit/>
          </a:bodyPr>
          <a:lstStyle/>
          <a:p>
            <a:pPr marL="0" lvl="0" indent="0" algn="ctr" defTabSz="622300">
              <a:lnSpc>
                <a:spcPct val="90000"/>
              </a:lnSpc>
              <a:spcBef>
                <a:spcPct val="0"/>
              </a:spcBef>
              <a:spcAft>
                <a:spcPct val="35000"/>
              </a:spcAft>
              <a:buNone/>
            </a:pPr>
            <a:r>
              <a:rPr lang="en-GB" sz="1400" dirty="0"/>
              <a:t>Between 1 April 2015 and 31 March 2022</a:t>
            </a:r>
            <a:endParaRPr lang="en-GB" sz="1400" kern="1200" dirty="0"/>
          </a:p>
        </p:txBody>
      </p:sp>
      <p:cxnSp>
        <p:nvCxnSpPr>
          <p:cNvPr id="53" name="Straight Connector 52">
            <a:extLst>
              <a:ext uri="{FF2B5EF4-FFF2-40B4-BE49-F238E27FC236}">
                <a16:creationId xmlns:a16="http://schemas.microsoft.com/office/drawing/2014/main" id="{38D0F55E-FEE0-7ABF-E663-B5F03B5F4A77}"/>
              </a:ext>
            </a:extLst>
          </p:cNvPr>
          <p:cNvCxnSpPr/>
          <p:nvPr/>
        </p:nvCxnSpPr>
        <p:spPr>
          <a:xfrm>
            <a:off x="413715" y="5052306"/>
            <a:ext cx="11607745"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207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28" grpId="0" animBg="1"/>
      <p:bldP spid="30" grpId="0" animBg="1"/>
      <p:bldP spid="31" grpId="0" animBg="1"/>
      <p:bldP spid="33" grpId="0" animBg="1"/>
      <p:bldP spid="35" grpId="0" animBg="1"/>
      <p:bldP spid="37" grpId="0" animBg="1"/>
      <p:bldP spid="38" grpId="0" animBg="1"/>
      <p:bldP spid="40" grpId="0" animBg="1"/>
      <p:bldP spid="42" grpId="0" animBg="1"/>
      <p:bldP spid="44" grpId="0" animBg="1"/>
      <p:bldP spid="50" grpId="0" animBg="1"/>
      <p:bldP spid="51" grpId="0" animBg="1"/>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47DE8D-25CC-B364-6B8C-E5FC9ABFF977}"/>
              </a:ext>
            </a:extLst>
          </p:cNvPr>
          <p:cNvPicPr/>
          <p:nvPr/>
        </p:nvPicPr>
        <p:blipFill>
          <a:blip r:embed="rId2"/>
          <a:stretch>
            <a:fillRect/>
          </a:stretch>
        </p:blipFill>
        <p:spPr>
          <a:xfrm>
            <a:off x="609600" y="1"/>
            <a:ext cx="10972800" cy="449910"/>
          </a:xfrm>
          <a:prstGeom prst="rect">
            <a:avLst/>
          </a:prstGeom>
        </p:spPr>
      </p:pic>
      <p:pic>
        <p:nvPicPr>
          <p:cNvPr id="3" name="Picture 2">
            <a:extLst>
              <a:ext uri="{FF2B5EF4-FFF2-40B4-BE49-F238E27FC236}">
                <a16:creationId xmlns:a16="http://schemas.microsoft.com/office/drawing/2014/main" id="{97BD4D67-4B3A-AB17-B7A0-721B529FAB55}"/>
              </a:ext>
            </a:extLst>
          </p:cNvPr>
          <p:cNvPicPr/>
          <p:nvPr/>
        </p:nvPicPr>
        <p:blipFill>
          <a:blip r:embed="rId3"/>
          <a:stretch>
            <a:fillRect/>
          </a:stretch>
        </p:blipFill>
        <p:spPr>
          <a:xfrm>
            <a:off x="609600" y="5808209"/>
            <a:ext cx="10972800" cy="1049790"/>
          </a:xfrm>
          <a:prstGeom prst="rect">
            <a:avLst/>
          </a:prstGeom>
        </p:spPr>
      </p:pic>
      <p:sp>
        <p:nvSpPr>
          <p:cNvPr id="10" name="TextBox 9">
            <a:extLst>
              <a:ext uri="{FF2B5EF4-FFF2-40B4-BE49-F238E27FC236}">
                <a16:creationId xmlns:a16="http://schemas.microsoft.com/office/drawing/2014/main" id="{969208F3-E234-B134-E6B1-525F58A5E92A}"/>
              </a:ext>
            </a:extLst>
          </p:cNvPr>
          <p:cNvSpPr txBox="1"/>
          <p:nvPr/>
        </p:nvSpPr>
        <p:spPr>
          <a:xfrm>
            <a:off x="1657350" y="2321897"/>
            <a:ext cx="8877300" cy="1323439"/>
          </a:xfrm>
          <a:prstGeom prst="rect">
            <a:avLst/>
          </a:prstGeom>
          <a:noFill/>
        </p:spPr>
        <p:txBody>
          <a:bodyPr wrap="square" rtlCol="0">
            <a:spAutoFit/>
          </a:bodyPr>
          <a:lstStyle/>
          <a:p>
            <a:pPr algn="ctr"/>
            <a:r>
              <a:rPr lang="en-GB" sz="4000" b="1" dirty="0">
                <a:solidFill>
                  <a:srgbClr val="C00000"/>
                </a:solidFill>
                <a:latin typeface="Arial Black" panose="020B0A04020102020204" pitchFamily="34" charset="0"/>
              </a:rPr>
              <a:t>HOW AM I AFFECTED –FPS2006</a:t>
            </a:r>
          </a:p>
        </p:txBody>
      </p:sp>
    </p:spTree>
    <p:extLst>
      <p:ext uri="{BB962C8B-B14F-4D97-AF65-F5344CB8AC3E}">
        <p14:creationId xmlns:p14="http://schemas.microsoft.com/office/powerpoint/2010/main" val="22625529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2E0373-0059-2A55-AD91-E336718A4717}"/>
              </a:ext>
            </a:extLst>
          </p:cNvPr>
          <p:cNvPicPr/>
          <p:nvPr/>
        </p:nvPicPr>
        <p:blipFill>
          <a:blip r:embed="rId2"/>
          <a:stretch>
            <a:fillRect/>
          </a:stretch>
        </p:blipFill>
        <p:spPr>
          <a:xfrm>
            <a:off x="609600" y="1"/>
            <a:ext cx="10972800" cy="449910"/>
          </a:xfrm>
          <a:prstGeom prst="rect">
            <a:avLst/>
          </a:prstGeom>
        </p:spPr>
      </p:pic>
      <p:pic>
        <p:nvPicPr>
          <p:cNvPr id="5" name="Picture 4">
            <a:extLst>
              <a:ext uri="{FF2B5EF4-FFF2-40B4-BE49-F238E27FC236}">
                <a16:creationId xmlns:a16="http://schemas.microsoft.com/office/drawing/2014/main" id="{3A1DEACF-44EB-8113-7BA8-79B80F6D8F0B}"/>
              </a:ext>
            </a:extLst>
          </p:cNvPr>
          <p:cNvPicPr/>
          <p:nvPr/>
        </p:nvPicPr>
        <p:blipFill>
          <a:blip r:embed="rId3"/>
          <a:stretch>
            <a:fillRect/>
          </a:stretch>
        </p:blipFill>
        <p:spPr>
          <a:xfrm>
            <a:off x="609600" y="5808209"/>
            <a:ext cx="10972800" cy="1049790"/>
          </a:xfrm>
          <a:prstGeom prst="rect">
            <a:avLst/>
          </a:prstGeom>
        </p:spPr>
      </p:pic>
      <p:sp>
        <p:nvSpPr>
          <p:cNvPr id="8" name="Free-form: Shape 7">
            <a:extLst>
              <a:ext uri="{FF2B5EF4-FFF2-40B4-BE49-F238E27FC236}">
                <a16:creationId xmlns:a16="http://schemas.microsoft.com/office/drawing/2014/main" id="{A9BACDEB-3080-1242-6EAA-04E22CA4161E}"/>
              </a:ext>
            </a:extLst>
          </p:cNvPr>
          <p:cNvSpPr/>
          <p:nvPr/>
        </p:nvSpPr>
        <p:spPr>
          <a:xfrm>
            <a:off x="306609" y="1669752"/>
            <a:ext cx="2654975" cy="663743"/>
          </a:xfrm>
          <a:custGeom>
            <a:avLst/>
            <a:gdLst>
              <a:gd name="connsiteX0" fmla="*/ 0 w 2654975"/>
              <a:gd name="connsiteY0" fmla="*/ 66374 h 663743"/>
              <a:gd name="connsiteX1" fmla="*/ 66374 w 2654975"/>
              <a:gd name="connsiteY1" fmla="*/ 0 h 663743"/>
              <a:gd name="connsiteX2" fmla="*/ 2588601 w 2654975"/>
              <a:gd name="connsiteY2" fmla="*/ 0 h 663743"/>
              <a:gd name="connsiteX3" fmla="*/ 2654975 w 2654975"/>
              <a:gd name="connsiteY3" fmla="*/ 66374 h 663743"/>
              <a:gd name="connsiteX4" fmla="*/ 2654975 w 2654975"/>
              <a:gd name="connsiteY4" fmla="*/ 597369 h 663743"/>
              <a:gd name="connsiteX5" fmla="*/ 2588601 w 2654975"/>
              <a:gd name="connsiteY5" fmla="*/ 663743 h 663743"/>
              <a:gd name="connsiteX6" fmla="*/ 66374 w 2654975"/>
              <a:gd name="connsiteY6" fmla="*/ 663743 h 663743"/>
              <a:gd name="connsiteX7" fmla="*/ 0 w 2654975"/>
              <a:gd name="connsiteY7" fmla="*/ 597369 h 663743"/>
              <a:gd name="connsiteX8" fmla="*/ 0 w 2654975"/>
              <a:gd name="connsiteY8" fmla="*/ 66374 h 66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4975" h="663743">
                <a:moveTo>
                  <a:pt x="0" y="66374"/>
                </a:moveTo>
                <a:cubicBezTo>
                  <a:pt x="0" y="29717"/>
                  <a:pt x="29717" y="0"/>
                  <a:pt x="66374" y="0"/>
                </a:cubicBezTo>
                <a:lnTo>
                  <a:pt x="2588601" y="0"/>
                </a:lnTo>
                <a:cubicBezTo>
                  <a:pt x="2625258" y="0"/>
                  <a:pt x="2654975" y="29717"/>
                  <a:pt x="2654975" y="66374"/>
                </a:cubicBezTo>
                <a:lnTo>
                  <a:pt x="2654975" y="597369"/>
                </a:lnTo>
                <a:cubicBezTo>
                  <a:pt x="2654975" y="634026"/>
                  <a:pt x="2625258" y="663743"/>
                  <a:pt x="2588601" y="663743"/>
                </a:cubicBezTo>
                <a:lnTo>
                  <a:pt x="66374" y="663743"/>
                </a:lnTo>
                <a:cubicBezTo>
                  <a:pt x="29717" y="663743"/>
                  <a:pt x="0" y="634026"/>
                  <a:pt x="0" y="597369"/>
                </a:cubicBezTo>
                <a:lnTo>
                  <a:pt x="0" y="66374"/>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2460" tIns="52460" rIns="52460" bIns="52460" numCol="1" spcCol="1270" anchor="ctr" anchorCtr="0">
            <a:noAutofit/>
          </a:bodyPr>
          <a:lstStyle/>
          <a:p>
            <a:pPr marL="0" lvl="0" indent="0" algn="ctr" defTabSz="1155700">
              <a:lnSpc>
                <a:spcPct val="90000"/>
              </a:lnSpc>
              <a:spcBef>
                <a:spcPct val="0"/>
              </a:spcBef>
              <a:spcAft>
                <a:spcPct val="35000"/>
              </a:spcAft>
              <a:buNone/>
            </a:pPr>
            <a:r>
              <a:rPr lang="en-GB" sz="2600" kern="1200" dirty="0"/>
              <a:t>MEMBER TYPE</a:t>
            </a:r>
          </a:p>
        </p:txBody>
      </p:sp>
      <p:sp>
        <p:nvSpPr>
          <p:cNvPr id="10" name="Free-form: Shape 9">
            <a:extLst>
              <a:ext uri="{FF2B5EF4-FFF2-40B4-BE49-F238E27FC236}">
                <a16:creationId xmlns:a16="http://schemas.microsoft.com/office/drawing/2014/main" id="{FE4F722E-239D-0C7F-0006-813FA2EECD35}"/>
              </a:ext>
            </a:extLst>
          </p:cNvPr>
          <p:cNvSpPr/>
          <p:nvPr/>
        </p:nvSpPr>
        <p:spPr>
          <a:xfrm>
            <a:off x="306609" y="2565806"/>
            <a:ext cx="2654975" cy="663743"/>
          </a:xfrm>
          <a:custGeom>
            <a:avLst/>
            <a:gdLst>
              <a:gd name="connsiteX0" fmla="*/ 0 w 2654975"/>
              <a:gd name="connsiteY0" fmla="*/ 66374 h 663743"/>
              <a:gd name="connsiteX1" fmla="*/ 66374 w 2654975"/>
              <a:gd name="connsiteY1" fmla="*/ 0 h 663743"/>
              <a:gd name="connsiteX2" fmla="*/ 2588601 w 2654975"/>
              <a:gd name="connsiteY2" fmla="*/ 0 h 663743"/>
              <a:gd name="connsiteX3" fmla="*/ 2654975 w 2654975"/>
              <a:gd name="connsiteY3" fmla="*/ 66374 h 663743"/>
              <a:gd name="connsiteX4" fmla="*/ 2654975 w 2654975"/>
              <a:gd name="connsiteY4" fmla="*/ 597369 h 663743"/>
              <a:gd name="connsiteX5" fmla="*/ 2588601 w 2654975"/>
              <a:gd name="connsiteY5" fmla="*/ 663743 h 663743"/>
              <a:gd name="connsiteX6" fmla="*/ 66374 w 2654975"/>
              <a:gd name="connsiteY6" fmla="*/ 663743 h 663743"/>
              <a:gd name="connsiteX7" fmla="*/ 0 w 2654975"/>
              <a:gd name="connsiteY7" fmla="*/ 597369 h 663743"/>
              <a:gd name="connsiteX8" fmla="*/ 0 w 2654975"/>
              <a:gd name="connsiteY8" fmla="*/ 66374 h 66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4975" h="663743">
                <a:moveTo>
                  <a:pt x="0" y="66374"/>
                </a:moveTo>
                <a:cubicBezTo>
                  <a:pt x="0" y="29717"/>
                  <a:pt x="29717" y="0"/>
                  <a:pt x="66374" y="0"/>
                </a:cubicBezTo>
                <a:lnTo>
                  <a:pt x="2588601" y="0"/>
                </a:lnTo>
                <a:cubicBezTo>
                  <a:pt x="2625258" y="0"/>
                  <a:pt x="2654975" y="29717"/>
                  <a:pt x="2654975" y="66374"/>
                </a:cubicBezTo>
                <a:lnTo>
                  <a:pt x="2654975" y="597369"/>
                </a:lnTo>
                <a:cubicBezTo>
                  <a:pt x="2654975" y="634026"/>
                  <a:pt x="2625258" y="663743"/>
                  <a:pt x="2588601" y="663743"/>
                </a:cubicBezTo>
                <a:lnTo>
                  <a:pt x="66374" y="663743"/>
                </a:lnTo>
                <a:cubicBezTo>
                  <a:pt x="29717" y="663743"/>
                  <a:pt x="0" y="634026"/>
                  <a:pt x="0" y="597369"/>
                </a:cubicBezTo>
                <a:lnTo>
                  <a:pt x="0" y="66374"/>
                </a:ln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2140" tIns="32140" rIns="32140" bIns="32140" numCol="1" spcCol="1270" anchor="ctr" anchorCtr="0">
            <a:noAutofit/>
          </a:bodyPr>
          <a:lstStyle/>
          <a:p>
            <a:pPr marL="0" lvl="0" indent="0" algn="ctr" defTabSz="444500">
              <a:lnSpc>
                <a:spcPct val="90000"/>
              </a:lnSpc>
              <a:spcBef>
                <a:spcPct val="0"/>
              </a:spcBef>
              <a:spcAft>
                <a:spcPct val="35000"/>
              </a:spcAft>
              <a:buNone/>
            </a:pPr>
            <a:r>
              <a:rPr lang="en-GB" sz="1000" kern="1200" dirty="0"/>
              <a:t>Criteria</a:t>
            </a:r>
          </a:p>
        </p:txBody>
      </p:sp>
      <p:sp>
        <p:nvSpPr>
          <p:cNvPr id="12" name="Free-form: Shape 11">
            <a:extLst>
              <a:ext uri="{FF2B5EF4-FFF2-40B4-BE49-F238E27FC236}">
                <a16:creationId xmlns:a16="http://schemas.microsoft.com/office/drawing/2014/main" id="{2B8894C3-E1C4-2724-7411-01C47D0CE0C2}"/>
              </a:ext>
            </a:extLst>
          </p:cNvPr>
          <p:cNvSpPr/>
          <p:nvPr/>
        </p:nvSpPr>
        <p:spPr>
          <a:xfrm>
            <a:off x="306609" y="3461860"/>
            <a:ext cx="2654975" cy="663743"/>
          </a:xfrm>
          <a:custGeom>
            <a:avLst/>
            <a:gdLst>
              <a:gd name="connsiteX0" fmla="*/ 0 w 2654975"/>
              <a:gd name="connsiteY0" fmla="*/ 66374 h 663743"/>
              <a:gd name="connsiteX1" fmla="*/ 66374 w 2654975"/>
              <a:gd name="connsiteY1" fmla="*/ 0 h 663743"/>
              <a:gd name="connsiteX2" fmla="*/ 2588601 w 2654975"/>
              <a:gd name="connsiteY2" fmla="*/ 0 h 663743"/>
              <a:gd name="connsiteX3" fmla="*/ 2654975 w 2654975"/>
              <a:gd name="connsiteY3" fmla="*/ 66374 h 663743"/>
              <a:gd name="connsiteX4" fmla="*/ 2654975 w 2654975"/>
              <a:gd name="connsiteY4" fmla="*/ 597369 h 663743"/>
              <a:gd name="connsiteX5" fmla="*/ 2588601 w 2654975"/>
              <a:gd name="connsiteY5" fmla="*/ 663743 h 663743"/>
              <a:gd name="connsiteX6" fmla="*/ 66374 w 2654975"/>
              <a:gd name="connsiteY6" fmla="*/ 663743 h 663743"/>
              <a:gd name="connsiteX7" fmla="*/ 0 w 2654975"/>
              <a:gd name="connsiteY7" fmla="*/ 597369 h 663743"/>
              <a:gd name="connsiteX8" fmla="*/ 0 w 2654975"/>
              <a:gd name="connsiteY8" fmla="*/ 66374 h 66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4975" h="663743">
                <a:moveTo>
                  <a:pt x="0" y="66374"/>
                </a:moveTo>
                <a:cubicBezTo>
                  <a:pt x="0" y="29717"/>
                  <a:pt x="29717" y="0"/>
                  <a:pt x="66374" y="0"/>
                </a:cubicBezTo>
                <a:lnTo>
                  <a:pt x="2588601" y="0"/>
                </a:lnTo>
                <a:cubicBezTo>
                  <a:pt x="2625258" y="0"/>
                  <a:pt x="2654975" y="29717"/>
                  <a:pt x="2654975" y="66374"/>
                </a:cubicBezTo>
                <a:lnTo>
                  <a:pt x="2654975" y="597369"/>
                </a:lnTo>
                <a:cubicBezTo>
                  <a:pt x="2654975" y="634026"/>
                  <a:pt x="2625258" y="663743"/>
                  <a:pt x="2588601" y="663743"/>
                </a:cubicBezTo>
                <a:lnTo>
                  <a:pt x="66374" y="663743"/>
                </a:lnTo>
                <a:cubicBezTo>
                  <a:pt x="29717" y="663743"/>
                  <a:pt x="0" y="634026"/>
                  <a:pt x="0" y="597369"/>
                </a:cubicBezTo>
                <a:lnTo>
                  <a:pt x="0" y="66374"/>
                </a:lnTo>
                <a:close/>
              </a:path>
            </a:pathLst>
          </a:custGeom>
        </p:spPr>
        <p:style>
          <a:lnRef idx="2">
            <a:schemeClr val="accent3">
              <a:tint val="40000"/>
              <a:alpha val="90000"/>
              <a:hueOff val="184467"/>
              <a:satOff val="9091"/>
              <a:lumOff val="162"/>
              <a:alphaOff val="0"/>
            </a:schemeClr>
          </a:lnRef>
          <a:fillRef idx="1">
            <a:schemeClr val="accent3">
              <a:tint val="40000"/>
              <a:alpha val="90000"/>
              <a:hueOff val="184467"/>
              <a:satOff val="9091"/>
              <a:lumOff val="162"/>
              <a:alphaOff val="0"/>
            </a:schemeClr>
          </a:fillRef>
          <a:effectRef idx="0">
            <a:schemeClr val="accent3">
              <a:tint val="40000"/>
              <a:alpha val="90000"/>
              <a:hueOff val="184467"/>
              <a:satOff val="9091"/>
              <a:lumOff val="162"/>
              <a:alphaOff val="0"/>
            </a:schemeClr>
          </a:effectRef>
          <a:fontRef idx="minor">
            <a:schemeClr val="dk1">
              <a:hueOff val="0"/>
              <a:satOff val="0"/>
              <a:lumOff val="0"/>
              <a:alphaOff val="0"/>
            </a:schemeClr>
          </a:fontRef>
        </p:style>
        <p:txBody>
          <a:bodyPr spcFirstLastPara="0" vert="horz" wrap="square" lIns="32140" tIns="32140" rIns="32140" bIns="32140" numCol="1" spcCol="1270" anchor="ctr" anchorCtr="0">
            <a:noAutofit/>
          </a:bodyPr>
          <a:lstStyle/>
          <a:p>
            <a:pPr marL="0" lvl="0" indent="0" algn="ctr" defTabSz="444500">
              <a:lnSpc>
                <a:spcPct val="90000"/>
              </a:lnSpc>
              <a:spcBef>
                <a:spcPct val="0"/>
              </a:spcBef>
              <a:spcAft>
                <a:spcPct val="35000"/>
              </a:spcAft>
              <a:buNone/>
            </a:pPr>
            <a:r>
              <a:rPr lang="en-GB" sz="1000" kern="1200" dirty="0"/>
              <a:t>If remaining in Roll Back / “Current Benefits”</a:t>
            </a:r>
          </a:p>
        </p:txBody>
      </p:sp>
      <p:sp>
        <p:nvSpPr>
          <p:cNvPr id="16" name="Free-form: Shape 15">
            <a:extLst>
              <a:ext uri="{FF2B5EF4-FFF2-40B4-BE49-F238E27FC236}">
                <a16:creationId xmlns:a16="http://schemas.microsoft.com/office/drawing/2014/main" id="{79E06DF2-C417-7330-7332-4740C9B76D7D}"/>
              </a:ext>
            </a:extLst>
          </p:cNvPr>
          <p:cNvSpPr/>
          <p:nvPr/>
        </p:nvSpPr>
        <p:spPr>
          <a:xfrm>
            <a:off x="306609" y="4357914"/>
            <a:ext cx="2654975" cy="663743"/>
          </a:xfrm>
          <a:custGeom>
            <a:avLst/>
            <a:gdLst>
              <a:gd name="connsiteX0" fmla="*/ 0 w 2654975"/>
              <a:gd name="connsiteY0" fmla="*/ 66374 h 663743"/>
              <a:gd name="connsiteX1" fmla="*/ 66374 w 2654975"/>
              <a:gd name="connsiteY1" fmla="*/ 0 h 663743"/>
              <a:gd name="connsiteX2" fmla="*/ 2588601 w 2654975"/>
              <a:gd name="connsiteY2" fmla="*/ 0 h 663743"/>
              <a:gd name="connsiteX3" fmla="*/ 2654975 w 2654975"/>
              <a:gd name="connsiteY3" fmla="*/ 66374 h 663743"/>
              <a:gd name="connsiteX4" fmla="*/ 2654975 w 2654975"/>
              <a:gd name="connsiteY4" fmla="*/ 597369 h 663743"/>
              <a:gd name="connsiteX5" fmla="*/ 2588601 w 2654975"/>
              <a:gd name="connsiteY5" fmla="*/ 663743 h 663743"/>
              <a:gd name="connsiteX6" fmla="*/ 66374 w 2654975"/>
              <a:gd name="connsiteY6" fmla="*/ 663743 h 663743"/>
              <a:gd name="connsiteX7" fmla="*/ 0 w 2654975"/>
              <a:gd name="connsiteY7" fmla="*/ 597369 h 663743"/>
              <a:gd name="connsiteX8" fmla="*/ 0 w 2654975"/>
              <a:gd name="connsiteY8" fmla="*/ 66374 h 66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4975" h="663743">
                <a:moveTo>
                  <a:pt x="0" y="66374"/>
                </a:moveTo>
                <a:cubicBezTo>
                  <a:pt x="0" y="29717"/>
                  <a:pt x="29717" y="0"/>
                  <a:pt x="66374" y="0"/>
                </a:cubicBezTo>
                <a:lnTo>
                  <a:pt x="2588601" y="0"/>
                </a:lnTo>
                <a:cubicBezTo>
                  <a:pt x="2625258" y="0"/>
                  <a:pt x="2654975" y="29717"/>
                  <a:pt x="2654975" y="66374"/>
                </a:cubicBezTo>
                <a:lnTo>
                  <a:pt x="2654975" y="597369"/>
                </a:lnTo>
                <a:cubicBezTo>
                  <a:pt x="2654975" y="634026"/>
                  <a:pt x="2625258" y="663743"/>
                  <a:pt x="2588601" y="663743"/>
                </a:cubicBezTo>
                <a:lnTo>
                  <a:pt x="66374" y="663743"/>
                </a:lnTo>
                <a:cubicBezTo>
                  <a:pt x="29717" y="663743"/>
                  <a:pt x="0" y="634026"/>
                  <a:pt x="0" y="597369"/>
                </a:cubicBezTo>
                <a:lnTo>
                  <a:pt x="0" y="66374"/>
                </a:lnTo>
                <a:close/>
              </a:path>
            </a:pathLst>
          </a:custGeom>
        </p:spPr>
        <p:style>
          <a:lnRef idx="2">
            <a:schemeClr val="accent3">
              <a:tint val="40000"/>
              <a:alpha val="90000"/>
              <a:hueOff val="368935"/>
              <a:satOff val="18182"/>
              <a:lumOff val="323"/>
              <a:alphaOff val="0"/>
            </a:schemeClr>
          </a:lnRef>
          <a:fillRef idx="1">
            <a:schemeClr val="accent3">
              <a:tint val="40000"/>
              <a:alpha val="90000"/>
              <a:hueOff val="368935"/>
              <a:satOff val="18182"/>
              <a:lumOff val="323"/>
              <a:alphaOff val="0"/>
            </a:schemeClr>
          </a:fillRef>
          <a:effectRef idx="0">
            <a:schemeClr val="accent3">
              <a:tint val="40000"/>
              <a:alpha val="90000"/>
              <a:hueOff val="368935"/>
              <a:satOff val="18182"/>
              <a:lumOff val="323"/>
              <a:alphaOff val="0"/>
            </a:schemeClr>
          </a:effectRef>
          <a:fontRef idx="minor">
            <a:schemeClr val="dk1">
              <a:hueOff val="0"/>
              <a:satOff val="0"/>
              <a:lumOff val="0"/>
              <a:alphaOff val="0"/>
            </a:schemeClr>
          </a:fontRef>
        </p:style>
        <p:txBody>
          <a:bodyPr spcFirstLastPara="0" vert="horz" wrap="square" lIns="32140" tIns="32140" rIns="32140" bIns="32140" numCol="1" spcCol="1270" anchor="ctr" anchorCtr="0">
            <a:noAutofit/>
          </a:bodyPr>
          <a:lstStyle/>
          <a:p>
            <a:pPr marL="0" lvl="0" indent="0" algn="ctr" defTabSz="444500">
              <a:lnSpc>
                <a:spcPct val="90000"/>
              </a:lnSpc>
              <a:spcBef>
                <a:spcPct val="0"/>
              </a:spcBef>
              <a:spcAft>
                <a:spcPct val="35000"/>
              </a:spcAft>
              <a:buNone/>
            </a:pPr>
            <a:r>
              <a:rPr lang="en-GB" sz="1000" kern="1200" dirty="0"/>
              <a:t>If elect for FPS2015</a:t>
            </a:r>
          </a:p>
        </p:txBody>
      </p:sp>
      <p:sp>
        <p:nvSpPr>
          <p:cNvPr id="17" name="Free-form: Shape 16">
            <a:extLst>
              <a:ext uri="{FF2B5EF4-FFF2-40B4-BE49-F238E27FC236}">
                <a16:creationId xmlns:a16="http://schemas.microsoft.com/office/drawing/2014/main" id="{1BEFF2B7-C1C0-2EF1-AC91-49D56987CD1B}"/>
              </a:ext>
            </a:extLst>
          </p:cNvPr>
          <p:cNvSpPr/>
          <p:nvPr/>
        </p:nvSpPr>
        <p:spPr>
          <a:xfrm>
            <a:off x="3333281" y="1669752"/>
            <a:ext cx="2654975" cy="663743"/>
          </a:xfrm>
          <a:custGeom>
            <a:avLst/>
            <a:gdLst>
              <a:gd name="connsiteX0" fmla="*/ 0 w 2654975"/>
              <a:gd name="connsiteY0" fmla="*/ 66374 h 663743"/>
              <a:gd name="connsiteX1" fmla="*/ 66374 w 2654975"/>
              <a:gd name="connsiteY1" fmla="*/ 0 h 663743"/>
              <a:gd name="connsiteX2" fmla="*/ 2588601 w 2654975"/>
              <a:gd name="connsiteY2" fmla="*/ 0 h 663743"/>
              <a:gd name="connsiteX3" fmla="*/ 2654975 w 2654975"/>
              <a:gd name="connsiteY3" fmla="*/ 66374 h 663743"/>
              <a:gd name="connsiteX4" fmla="*/ 2654975 w 2654975"/>
              <a:gd name="connsiteY4" fmla="*/ 597369 h 663743"/>
              <a:gd name="connsiteX5" fmla="*/ 2588601 w 2654975"/>
              <a:gd name="connsiteY5" fmla="*/ 663743 h 663743"/>
              <a:gd name="connsiteX6" fmla="*/ 66374 w 2654975"/>
              <a:gd name="connsiteY6" fmla="*/ 663743 h 663743"/>
              <a:gd name="connsiteX7" fmla="*/ 0 w 2654975"/>
              <a:gd name="connsiteY7" fmla="*/ 597369 h 663743"/>
              <a:gd name="connsiteX8" fmla="*/ 0 w 2654975"/>
              <a:gd name="connsiteY8" fmla="*/ 66374 h 66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4975" h="663743">
                <a:moveTo>
                  <a:pt x="0" y="66374"/>
                </a:moveTo>
                <a:cubicBezTo>
                  <a:pt x="0" y="29717"/>
                  <a:pt x="29717" y="0"/>
                  <a:pt x="66374" y="0"/>
                </a:cubicBezTo>
                <a:lnTo>
                  <a:pt x="2588601" y="0"/>
                </a:lnTo>
                <a:cubicBezTo>
                  <a:pt x="2625258" y="0"/>
                  <a:pt x="2654975" y="29717"/>
                  <a:pt x="2654975" y="66374"/>
                </a:cubicBezTo>
                <a:lnTo>
                  <a:pt x="2654975" y="597369"/>
                </a:lnTo>
                <a:cubicBezTo>
                  <a:pt x="2654975" y="634026"/>
                  <a:pt x="2625258" y="663743"/>
                  <a:pt x="2588601" y="663743"/>
                </a:cubicBezTo>
                <a:lnTo>
                  <a:pt x="66374" y="663743"/>
                </a:lnTo>
                <a:cubicBezTo>
                  <a:pt x="29717" y="663743"/>
                  <a:pt x="0" y="634026"/>
                  <a:pt x="0" y="597369"/>
                </a:cubicBezTo>
                <a:lnTo>
                  <a:pt x="0" y="66374"/>
                </a:lnTo>
                <a:close/>
              </a:path>
            </a:pathLst>
          </a:custGeom>
        </p:spPr>
        <p:style>
          <a:lnRef idx="2">
            <a:schemeClr val="lt1">
              <a:hueOff val="0"/>
              <a:satOff val="0"/>
              <a:lumOff val="0"/>
              <a:alphaOff val="0"/>
            </a:schemeClr>
          </a:lnRef>
          <a:fillRef idx="1">
            <a:schemeClr val="accent3">
              <a:hueOff val="903533"/>
              <a:satOff val="33333"/>
              <a:lumOff val="-4902"/>
              <a:alphaOff val="0"/>
            </a:schemeClr>
          </a:fillRef>
          <a:effectRef idx="0">
            <a:schemeClr val="accent3">
              <a:hueOff val="903533"/>
              <a:satOff val="33333"/>
              <a:lumOff val="-4902"/>
              <a:alphaOff val="0"/>
            </a:schemeClr>
          </a:effectRef>
          <a:fontRef idx="minor">
            <a:schemeClr val="lt1"/>
          </a:fontRef>
        </p:style>
        <p:txBody>
          <a:bodyPr spcFirstLastPara="0" vert="horz" wrap="square" lIns="52460" tIns="52460" rIns="52460" bIns="52460" numCol="1" spcCol="1270" anchor="ctr" anchorCtr="0">
            <a:noAutofit/>
          </a:bodyPr>
          <a:lstStyle/>
          <a:p>
            <a:pPr marL="0" lvl="0" indent="0" algn="ctr" defTabSz="1155700">
              <a:lnSpc>
                <a:spcPct val="90000"/>
              </a:lnSpc>
              <a:spcBef>
                <a:spcPct val="0"/>
              </a:spcBef>
              <a:spcAft>
                <a:spcPct val="35000"/>
              </a:spcAft>
              <a:buNone/>
            </a:pPr>
            <a:r>
              <a:rPr lang="en-GB" sz="2600" kern="1200" dirty="0"/>
              <a:t>PROTECTED</a:t>
            </a:r>
          </a:p>
        </p:txBody>
      </p:sp>
      <p:sp>
        <p:nvSpPr>
          <p:cNvPr id="19" name="Free-form: Shape 18">
            <a:extLst>
              <a:ext uri="{FF2B5EF4-FFF2-40B4-BE49-F238E27FC236}">
                <a16:creationId xmlns:a16="http://schemas.microsoft.com/office/drawing/2014/main" id="{52BF3CA9-F04F-53D6-4C22-E2AD2C8AF3BE}"/>
              </a:ext>
            </a:extLst>
          </p:cNvPr>
          <p:cNvSpPr/>
          <p:nvPr/>
        </p:nvSpPr>
        <p:spPr>
          <a:xfrm>
            <a:off x="3333281" y="2565806"/>
            <a:ext cx="2654975" cy="663743"/>
          </a:xfrm>
          <a:custGeom>
            <a:avLst/>
            <a:gdLst>
              <a:gd name="connsiteX0" fmla="*/ 0 w 2654975"/>
              <a:gd name="connsiteY0" fmla="*/ 66374 h 663743"/>
              <a:gd name="connsiteX1" fmla="*/ 66374 w 2654975"/>
              <a:gd name="connsiteY1" fmla="*/ 0 h 663743"/>
              <a:gd name="connsiteX2" fmla="*/ 2588601 w 2654975"/>
              <a:gd name="connsiteY2" fmla="*/ 0 h 663743"/>
              <a:gd name="connsiteX3" fmla="*/ 2654975 w 2654975"/>
              <a:gd name="connsiteY3" fmla="*/ 66374 h 663743"/>
              <a:gd name="connsiteX4" fmla="*/ 2654975 w 2654975"/>
              <a:gd name="connsiteY4" fmla="*/ 597369 h 663743"/>
              <a:gd name="connsiteX5" fmla="*/ 2588601 w 2654975"/>
              <a:gd name="connsiteY5" fmla="*/ 663743 h 663743"/>
              <a:gd name="connsiteX6" fmla="*/ 66374 w 2654975"/>
              <a:gd name="connsiteY6" fmla="*/ 663743 h 663743"/>
              <a:gd name="connsiteX7" fmla="*/ 0 w 2654975"/>
              <a:gd name="connsiteY7" fmla="*/ 597369 h 663743"/>
              <a:gd name="connsiteX8" fmla="*/ 0 w 2654975"/>
              <a:gd name="connsiteY8" fmla="*/ 66374 h 66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4975" h="663743">
                <a:moveTo>
                  <a:pt x="0" y="66374"/>
                </a:moveTo>
                <a:cubicBezTo>
                  <a:pt x="0" y="29717"/>
                  <a:pt x="29717" y="0"/>
                  <a:pt x="66374" y="0"/>
                </a:cubicBezTo>
                <a:lnTo>
                  <a:pt x="2588601" y="0"/>
                </a:lnTo>
                <a:cubicBezTo>
                  <a:pt x="2625258" y="0"/>
                  <a:pt x="2654975" y="29717"/>
                  <a:pt x="2654975" y="66374"/>
                </a:cubicBezTo>
                <a:lnTo>
                  <a:pt x="2654975" y="597369"/>
                </a:lnTo>
                <a:cubicBezTo>
                  <a:pt x="2654975" y="634026"/>
                  <a:pt x="2625258" y="663743"/>
                  <a:pt x="2588601" y="663743"/>
                </a:cubicBezTo>
                <a:lnTo>
                  <a:pt x="66374" y="663743"/>
                </a:lnTo>
                <a:cubicBezTo>
                  <a:pt x="29717" y="663743"/>
                  <a:pt x="0" y="634026"/>
                  <a:pt x="0" y="597369"/>
                </a:cubicBezTo>
                <a:lnTo>
                  <a:pt x="0" y="66374"/>
                </a:lnTo>
                <a:close/>
              </a:path>
            </a:pathLst>
          </a:custGeom>
        </p:spPr>
        <p:style>
          <a:lnRef idx="2">
            <a:schemeClr val="accent3">
              <a:tint val="40000"/>
              <a:alpha val="90000"/>
              <a:hueOff val="553402"/>
              <a:satOff val="27273"/>
              <a:lumOff val="485"/>
              <a:alphaOff val="0"/>
            </a:schemeClr>
          </a:lnRef>
          <a:fillRef idx="1">
            <a:schemeClr val="accent3">
              <a:tint val="40000"/>
              <a:alpha val="90000"/>
              <a:hueOff val="553402"/>
              <a:satOff val="27273"/>
              <a:lumOff val="485"/>
              <a:alphaOff val="0"/>
            </a:schemeClr>
          </a:fillRef>
          <a:effectRef idx="0">
            <a:schemeClr val="accent3">
              <a:tint val="40000"/>
              <a:alpha val="90000"/>
              <a:hueOff val="553402"/>
              <a:satOff val="27273"/>
              <a:lumOff val="485"/>
              <a:alphaOff val="0"/>
            </a:schemeClr>
          </a:effectRef>
          <a:fontRef idx="minor">
            <a:schemeClr val="dk1">
              <a:hueOff val="0"/>
              <a:satOff val="0"/>
              <a:lumOff val="0"/>
              <a:alphaOff val="0"/>
            </a:schemeClr>
          </a:fontRef>
        </p:style>
        <p:txBody>
          <a:bodyPr spcFirstLastPara="0" vert="horz" wrap="square" lIns="32140" tIns="32140" rIns="32140" bIns="32140" numCol="1" spcCol="1270" anchor="ctr" anchorCtr="0">
            <a:noAutofit/>
          </a:bodyPr>
          <a:lstStyle/>
          <a:p>
            <a:pPr marL="0" lvl="0" indent="0" algn="ctr" defTabSz="444500">
              <a:lnSpc>
                <a:spcPct val="90000"/>
              </a:lnSpc>
              <a:spcBef>
                <a:spcPct val="0"/>
              </a:spcBef>
              <a:spcAft>
                <a:spcPct val="35000"/>
              </a:spcAft>
              <a:buNone/>
            </a:pPr>
            <a:r>
              <a:rPr lang="en-GB" sz="1000" b="0" i="0" kern="1200" dirty="0"/>
              <a:t>Legacy FPS2006 and born before 1 April 1962.</a:t>
            </a:r>
            <a:endParaRPr lang="en-GB" sz="1000" kern="1200" dirty="0"/>
          </a:p>
        </p:txBody>
      </p:sp>
      <p:sp>
        <p:nvSpPr>
          <p:cNvPr id="21" name="Free-form: Shape 20">
            <a:extLst>
              <a:ext uri="{FF2B5EF4-FFF2-40B4-BE49-F238E27FC236}">
                <a16:creationId xmlns:a16="http://schemas.microsoft.com/office/drawing/2014/main" id="{8C54DDCF-9096-4EC8-2598-7B419E9FC154}"/>
              </a:ext>
            </a:extLst>
          </p:cNvPr>
          <p:cNvSpPr/>
          <p:nvPr/>
        </p:nvSpPr>
        <p:spPr>
          <a:xfrm>
            <a:off x="3333281" y="3461860"/>
            <a:ext cx="2654975" cy="663743"/>
          </a:xfrm>
          <a:custGeom>
            <a:avLst/>
            <a:gdLst>
              <a:gd name="connsiteX0" fmla="*/ 0 w 2654975"/>
              <a:gd name="connsiteY0" fmla="*/ 66374 h 663743"/>
              <a:gd name="connsiteX1" fmla="*/ 66374 w 2654975"/>
              <a:gd name="connsiteY1" fmla="*/ 0 h 663743"/>
              <a:gd name="connsiteX2" fmla="*/ 2588601 w 2654975"/>
              <a:gd name="connsiteY2" fmla="*/ 0 h 663743"/>
              <a:gd name="connsiteX3" fmla="*/ 2654975 w 2654975"/>
              <a:gd name="connsiteY3" fmla="*/ 66374 h 663743"/>
              <a:gd name="connsiteX4" fmla="*/ 2654975 w 2654975"/>
              <a:gd name="connsiteY4" fmla="*/ 597369 h 663743"/>
              <a:gd name="connsiteX5" fmla="*/ 2588601 w 2654975"/>
              <a:gd name="connsiteY5" fmla="*/ 663743 h 663743"/>
              <a:gd name="connsiteX6" fmla="*/ 66374 w 2654975"/>
              <a:gd name="connsiteY6" fmla="*/ 663743 h 663743"/>
              <a:gd name="connsiteX7" fmla="*/ 0 w 2654975"/>
              <a:gd name="connsiteY7" fmla="*/ 597369 h 663743"/>
              <a:gd name="connsiteX8" fmla="*/ 0 w 2654975"/>
              <a:gd name="connsiteY8" fmla="*/ 66374 h 66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4975" h="663743">
                <a:moveTo>
                  <a:pt x="0" y="66374"/>
                </a:moveTo>
                <a:cubicBezTo>
                  <a:pt x="0" y="29717"/>
                  <a:pt x="29717" y="0"/>
                  <a:pt x="66374" y="0"/>
                </a:cubicBezTo>
                <a:lnTo>
                  <a:pt x="2588601" y="0"/>
                </a:lnTo>
                <a:cubicBezTo>
                  <a:pt x="2625258" y="0"/>
                  <a:pt x="2654975" y="29717"/>
                  <a:pt x="2654975" y="66374"/>
                </a:cubicBezTo>
                <a:lnTo>
                  <a:pt x="2654975" y="597369"/>
                </a:lnTo>
                <a:cubicBezTo>
                  <a:pt x="2654975" y="634026"/>
                  <a:pt x="2625258" y="663743"/>
                  <a:pt x="2588601" y="663743"/>
                </a:cubicBezTo>
                <a:lnTo>
                  <a:pt x="66374" y="663743"/>
                </a:lnTo>
                <a:cubicBezTo>
                  <a:pt x="29717" y="663743"/>
                  <a:pt x="0" y="634026"/>
                  <a:pt x="0" y="597369"/>
                </a:cubicBezTo>
                <a:lnTo>
                  <a:pt x="0" y="66374"/>
                </a:lnTo>
                <a:close/>
              </a:path>
            </a:pathLst>
          </a:custGeom>
        </p:spPr>
        <p:style>
          <a:lnRef idx="2">
            <a:schemeClr val="accent3">
              <a:tint val="40000"/>
              <a:alpha val="90000"/>
              <a:hueOff val="737869"/>
              <a:satOff val="36364"/>
              <a:lumOff val="647"/>
              <a:alphaOff val="0"/>
            </a:schemeClr>
          </a:lnRef>
          <a:fillRef idx="1">
            <a:schemeClr val="accent3">
              <a:tint val="40000"/>
              <a:alpha val="90000"/>
              <a:hueOff val="737869"/>
              <a:satOff val="36364"/>
              <a:lumOff val="647"/>
              <a:alphaOff val="0"/>
            </a:schemeClr>
          </a:fillRef>
          <a:effectRef idx="0">
            <a:schemeClr val="accent3">
              <a:tint val="40000"/>
              <a:alpha val="90000"/>
              <a:hueOff val="737869"/>
              <a:satOff val="36364"/>
              <a:lumOff val="647"/>
              <a:alphaOff val="0"/>
            </a:schemeClr>
          </a:effectRef>
          <a:fontRef idx="minor">
            <a:schemeClr val="dk1">
              <a:hueOff val="0"/>
              <a:satOff val="0"/>
              <a:lumOff val="0"/>
              <a:alphaOff val="0"/>
            </a:schemeClr>
          </a:fontRef>
        </p:style>
        <p:txBody>
          <a:bodyPr spcFirstLastPara="0" vert="horz" wrap="square" lIns="32140" tIns="32140" rIns="32140" bIns="32140" numCol="1" spcCol="1270" anchor="ctr" anchorCtr="0">
            <a:noAutofit/>
          </a:bodyPr>
          <a:lstStyle/>
          <a:p>
            <a:pPr marL="0" lvl="0" indent="0" algn="ctr" defTabSz="444500">
              <a:lnSpc>
                <a:spcPct val="90000"/>
              </a:lnSpc>
              <a:spcBef>
                <a:spcPct val="0"/>
              </a:spcBef>
              <a:spcAft>
                <a:spcPct val="35000"/>
              </a:spcAft>
              <a:buNone/>
            </a:pPr>
            <a:r>
              <a:rPr lang="en-GB" sz="1000" kern="1200" dirty="0"/>
              <a:t>No Contribution Adjustment Required.</a:t>
            </a:r>
          </a:p>
        </p:txBody>
      </p:sp>
      <p:sp>
        <p:nvSpPr>
          <p:cNvPr id="23" name="Free-form: Shape 22">
            <a:extLst>
              <a:ext uri="{FF2B5EF4-FFF2-40B4-BE49-F238E27FC236}">
                <a16:creationId xmlns:a16="http://schemas.microsoft.com/office/drawing/2014/main" id="{7B6431E4-DD5F-3C7E-6B4C-5C1FE80AFD95}"/>
              </a:ext>
            </a:extLst>
          </p:cNvPr>
          <p:cNvSpPr/>
          <p:nvPr/>
        </p:nvSpPr>
        <p:spPr>
          <a:xfrm>
            <a:off x="3333281" y="4357914"/>
            <a:ext cx="2654975" cy="663743"/>
          </a:xfrm>
          <a:custGeom>
            <a:avLst/>
            <a:gdLst>
              <a:gd name="connsiteX0" fmla="*/ 0 w 2654975"/>
              <a:gd name="connsiteY0" fmla="*/ 66374 h 663743"/>
              <a:gd name="connsiteX1" fmla="*/ 66374 w 2654975"/>
              <a:gd name="connsiteY1" fmla="*/ 0 h 663743"/>
              <a:gd name="connsiteX2" fmla="*/ 2588601 w 2654975"/>
              <a:gd name="connsiteY2" fmla="*/ 0 h 663743"/>
              <a:gd name="connsiteX3" fmla="*/ 2654975 w 2654975"/>
              <a:gd name="connsiteY3" fmla="*/ 66374 h 663743"/>
              <a:gd name="connsiteX4" fmla="*/ 2654975 w 2654975"/>
              <a:gd name="connsiteY4" fmla="*/ 597369 h 663743"/>
              <a:gd name="connsiteX5" fmla="*/ 2588601 w 2654975"/>
              <a:gd name="connsiteY5" fmla="*/ 663743 h 663743"/>
              <a:gd name="connsiteX6" fmla="*/ 66374 w 2654975"/>
              <a:gd name="connsiteY6" fmla="*/ 663743 h 663743"/>
              <a:gd name="connsiteX7" fmla="*/ 0 w 2654975"/>
              <a:gd name="connsiteY7" fmla="*/ 597369 h 663743"/>
              <a:gd name="connsiteX8" fmla="*/ 0 w 2654975"/>
              <a:gd name="connsiteY8" fmla="*/ 66374 h 66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4975" h="663743">
                <a:moveTo>
                  <a:pt x="0" y="66374"/>
                </a:moveTo>
                <a:cubicBezTo>
                  <a:pt x="0" y="29717"/>
                  <a:pt x="29717" y="0"/>
                  <a:pt x="66374" y="0"/>
                </a:cubicBezTo>
                <a:lnTo>
                  <a:pt x="2588601" y="0"/>
                </a:lnTo>
                <a:cubicBezTo>
                  <a:pt x="2625258" y="0"/>
                  <a:pt x="2654975" y="29717"/>
                  <a:pt x="2654975" y="66374"/>
                </a:cubicBezTo>
                <a:lnTo>
                  <a:pt x="2654975" y="597369"/>
                </a:lnTo>
                <a:cubicBezTo>
                  <a:pt x="2654975" y="634026"/>
                  <a:pt x="2625258" y="663743"/>
                  <a:pt x="2588601" y="663743"/>
                </a:cubicBezTo>
                <a:lnTo>
                  <a:pt x="66374" y="663743"/>
                </a:lnTo>
                <a:cubicBezTo>
                  <a:pt x="29717" y="663743"/>
                  <a:pt x="0" y="634026"/>
                  <a:pt x="0" y="597369"/>
                </a:cubicBezTo>
                <a:lnTo>
                  <a:pt x="0" y="66374"/>
                </a:lnTo>
                <a:close/>
              </a:path>
            </a:pathLst>
          </a:custGeom>
        </p:spPr>
        <p:style>
          <a:lnRef idx="2">
            <a:schemeClr val="accent3">
              <a:tint val="40000"/>
              <a:alpha val="90000"/>
              <a:hueOff val="922337"/>
              <a:satOff val="45455"/>
              <a:lumOff val="809"/>
              <a:alphaOff val="0"/>
            </a:schemeClr>
          </a:lnRef>
          <a:fillRef idx="1">
            <a:schemeClr val="accent3">
              <a:tint val="40000"/>
              <a:alpha val="90000"/>
              <a:hueOff val="922337"/>
              <a:satOff val="45455"/>
              <a:lumOff val="809"/>
              <a:alphaOff val="0"/>
            </a:schemeClr>
          </a:fillRef>
          <a:effectRef idx="0">
            <a:schemeClr val="accent3">
              <a:tint val="40000"/>
              <a:alpha val="90000"/>
              <a:hueOff val="922337"/>
              <a:satOff val="45455"/>
              <a:lumOff val="809"/>
              <a:alphaOff val="0"/>
            </a:schemeClr>
          </a:effectRef>
          <a:fontRef idx="minor">
            <a:schemeClr val="dk1">
              <a:hueOff val="0"/>
              <a:satOff val="0"/>
              <a:lumOff val="0"/>
              <a:alphaOff val="0"/>
            </a:schemeClr>
          </a:fontRef>
        </p:style>
        <p:txBody>
          <a:bodyPr spcFirstLastPara="0" vert="horz" wrap="square" lIns="32140" tIns="32140" rIns="32140" bIns="32140" numCol="1" spcCol="1270" anchor="ctr" anchorCtr="0">
            <a:noAutofit/>
          </a:bodyPr>
          <a:lstStyle/>
          <a:p>
            <a:pPr marL="0" lvl="0" indent="0" algn="ctr" defTabSz="444500">
              <a:lnSpc>
                <a:spcPct val="90000"/>
              </a:lnSpc>
              <a:spcBef>
                <a:spcPct val="0"/>
              </a:spcBef>
              <a:spcAft>
                <a:spcPct val="35000"/>
              </a:spcAft>
              <a:buNone/>
            </a:pPr>
            <a:r>
              <a:rPr lang="en-GB" sz="1000" kern="1200" dirty="0"/>
              <a:t>Could elect to pay at retirement if choose FPS2015 from 1 April 2015.</a:t>
            </a:r>
          </a:p>
        </p:txBody>
      </p:sp>
      <p:sp>
        <p:nvSpPr>
          <p:cNvPr id="24" name="Free-form: Shape 23">
            <a:extLst>
              <a:ext uri="{FF2B5EF4-FFF2-40B4-BE49-F238E27FC236}">
                <a16:creationId xmlns:a16="http://schemas.microsoft.com/office/drawing/2014/main" id="{69C230CB-A704-FA17-17D9-A655A45DE812}"/>
              </a:ext>
            </a:extLst>
          </p:cNvPr>
          <p:cNvSpPr/>
          <p:nvPr/>
        </p:nvSpPr>
        <p:spPr>
          <a:xfrm>
            <a:off x="6359953" y="1669752"/>
            <a:ext cx="2654975" cy="663743"/>
          </a:xfrm>
          <a:custGeom>
            <a:avLst/>
            <a:gdLst>
              <a:gd name="connsiteX0" fmla="*/ 0 w 2654975"/>
              <a:gd name="connsiteY0" fmla="*/ 66374 h 663743"/>
              <a:gd name="connsiteX1" fmla="*/ 66374 w 2654975"/>
              <a:gd name="connsiteY1" fmla="*/ 0 h 663743"/>
              <a:gd name="connsiteX2" fmla="*/ 2588601 w 2654975"/>
              <a:gd name="connsiteY2" fmla="*/ 0 h 663743"/>
              <a:gd name="connsiteX3" fmla="*/ 2654975 w 2654975"/>
              <a:gd name="connsiteY3" fmla="*/ 66374 h 663743"/>
              <a:gd name="connsiteX4" fmla="*/ 2654975 w 2654975"/>
              <a:gd name="connsiteY4" fmla="*/ 597369 h 663743"/>
              <a:gd name="connsiteX5" fmla="*/ 2588601 w 2654975"/>
              <a:gd name="connsiteY5" fmla="*/ 663743 h 663743"/>
              <a:gd name="connsiteX6" fmla="*/ 66374 w 2654975"/>
              <a:gd name="connsiteY6" fmla="*/ 663743 h 663743"/>
              <a:gd name="connsiteX7" fmla="*/ 0 w 2654975"/>
              <a:gd name="connsiteY7" fmla="*/ 597369 h 663743"/>
              <a:gd name="connsiteX8" fmla="*/ 0 w 2654975"/>
              <a:gd name="connsiteY8" fmla="*/ 66374 h 66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4975" h="663743">
                <a:moveTo>
                  <a:pt x="0" y="66374"/>
                </a:moveTo>
                <a:cubicBezTo>
                  <a:pt x="0" y="29717"/>
                  <a:pt x="29717" y="0"/>
                  <a:pt x="66374" y="0"/>
                </a:cubicBezTo>
                <a:lnTo>
                  <a:pt x="2588601" y="0"/>
                </a:lnTo>
                <a:cubicBezTo>
                  <a:pt x="2625258" y="0"/>
                  <a:pt x="2654975" y="29717"/>
                  <a:pt x="2654975" y="66374"/>
                </a:cubicBezTo>
                <a:lnTo>
                  <a:pt x="2654975" y="597369"/>
                </a:lnTo>
                <a:cubicBezTo>
                  <a:pt x="2654975" y="634026"/>
                  <a:pt x="2625258" y="663743"/>
                  <a:pt x="2588601" y="663743"/>
                </a:cubicBezTo>
                <a:lnTo>
                  <a:pt x="66374" y="663743"/>
                </a:lnTo>
                <a:cubicBezTo>
                  <a:pt x="29717" y="663743"/>
                  <a:pt x="0" y="634026"/>
                  <a:pt x="0" y="597369"/>
                </a:cubicBezTo>
                <a:lnTo>
                  <a:pt x="0" y="66374"/>
                </a:lnTo>
                <a:close/>
              </a:path>
            </a:pathLst>
          </a:custGeom>
        </p:spPr>
        <p:style>
          <a:lnRef idx="2">
            <a:schemeClr val="lt1">
              <a:hueOff val="0"/>
              <a:satOff val="0"/>
              <a:lumOff val="0"/>
              <a:alphaOff val="0"/>
            </a:schemeClr>
          </a:lnRef>
          <a:fillRef idx="1">
            <a:schemeClr val="accent3">
              <a:hueOff val="1807066"/>
              <a:satOff val="66667"/>
              <a:lumOff val="-9804"/>
              <a:alphaOff val="0"/>
            </a:schemeClr>
          </a:fillRef>
          <a:effectRef idx="0">
            <a:schemeClr val="accent3">
              <a:hueOff val="1807066"/>
              <a:satOff val="66667"/>
              <a:lumOff val="-9804"/>
              <a:alphaOff val="0"/>
            </a:schemeClr>
          </a:effectRef>
          <a:fontRef idx="minor">
            <a:schemeClr val="lt1"/>
          </a:fontRef>
        </p:style>
        <p:txBody>
          <a:bodyPr spcFirstLastPara="0" vert="horz" wrap="square" lIns="52460" tIns="52460" rIns="52460" bIns="52460" numCol="1" spcCol="1270" anchor="ctr" anchorCtr="0">
            <a:noAutofit/>
          </a:bodyPr>
          <a:lstStyle/>
          <a:p>
            <a:pPr marL="0" lvl="0" indent="0" algn="ctr" defTabSz="1155700">
              <a:lnSpc>
                <a:spcPct val="90000"/>
              </a:lnSpc>
              <a:spcBef>
                <a:spcPct val="0"/>
              </a:spcBef>
              <a:spcAft>
                <a:spcPct val="35000"/>
              </a:spcAft>
              <a:buNone/>
            </a:pPr>
            <a:r>
              <a:rPr lang="en-GB" sz="2600" kern="1200" dirty="0"/>
              <a:t>UNPROTECTED</a:t>
            </a:r>
          </a:p>
        </p:txBody>
      </p:sp>
      <p:sp>
        <p:nvSpPr>
          <p:cNvPr id="26" name="Free-form: Shape 25">
            <a:extLst>
              <a:ext uri="{FF2B5EF4-FFF2-40B4-BE49-F238E27FC236}">
                <a16:creationId xmlns:a16="http://schemas.microsoft.com/office/drawing/2014/main" id="{65E66260-B5AA-2C6A-7A79-1A0321BA35CF}"/>
              </a:ext>
            </a:extLst>
          </p:cNvPr>
          <p:cNvSpPr/>
          <p:nvPr/>
        </p:nvSpPr>
        <p:spPr>
          <a:xfrm>
            <a:off x="6359953" y="2565806"/>
            <a:ext cx="2654975" cy="663743"/>
          </a:xfrm>
          <a:custGeom>
            <a:avLst/>
            <a:gdLst>
              <a:gd name="connsiteX0" fmla="*/ 0 w 2654975"/>
              <a:gd name="connsiteY0" fmla="*/ 66374 h 663743"/>
              <a:gd name="connsiteX1" fmla="*/ 66374 w 2654975"/>
              <a:gd name="connsiteY1" fmla="*/ 0 h 663743"/>
              <a:gd name="connsiteX2" fmla="*/ 2588601 w 2654975"/>
              <a:gd name="connsiteY2" fmla="*/ 0 h 663743"/>
              <a:gd name="connsiteX3" fmla="*/ 2654975 w 2654975"/>
              <a:gd name="connsiteY3" fmla="*/ 66374 h 663743"/>
              <a:gd name="connsiteX4" fmla="*/ 2654975 w 2654975"/>
              <a:gd name="connsiteY4" fmla="*/ 597369 h 663743"/>
              <a:gd name="connsiteX5" fmla="*/ 2588601 w 2654975"/>
              <a:gd name="connsiteY5" fmla="*/ 663743 h 663743"/>
              <a:gd name="connsiteX6" fmla="*/ 66374 w 2654975"/>
              <a:gd name="connsiteY6" fmla="*/ 663743 h 663743"/>
              <a:gd name="connsiteX7" fmla="*/ 0 w 2654975"/>
              <a:gd name="connsiteY7" fmla="*/ 597369 h 663743"/>
              <a:gd name="connsiteX8" fmla="*/ 0 w 2654975"/>
              <a:gd name="connsiteY8" fmla="*/ 66374 h 66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4975" h="663743">
                <a:moveTo>
                  <a:pt x="0" y="66374"/>
                </a:moveTo>
                <a:cubicBezTo>
                  <a:pt x="0" y="29717"/>
                  <a:pt x="29717" y="0"/>
                  <a:pt x="66374" y="0"/>
                </a:cubicBezTo>
                <a:lnTo>
                  <a:pt x="2588601" y="0"/>
                </a:lnTo>
                <a:cubicBezTo>
                  <a:pt x="2625258" y="0"/>
                  <a:pt x="2654975" y="29717"/>
                  <a:pt x="2654975" y="66374"/>
                </a:cubicBezTo>
                <a:lnTo>
                  <a:pt x="2654975" y="597369"/>
                </a:lnTo>
                <a:cubicBezTo>
                  <a:pt x="2654975" y="634026"/>
                  <a:pt x="2625258" y="663743"/>
                  <a:pt x="2588601" y="663743"/>
                </a:cubicBezTo>
                <a:lnTo>
                  <a:pt x="66374" y="663743"/>
                </a:lnTo>
                <a:cubicBezTo>
                  <a:pt x="29717" y="663743"/>
                  <a:pt x="0" y="634026"/>
                  <a:pt x="0" y="597369"/>
                </a:cubicBezTo>
                <a:lnTo>
                  <a:pt x="0" y="66374"/>
                </a:lnTo>
                <a:close/>
              </a:path>
            </a:pathLst>
          </a:custGeom>
        </p:spPr>
        <p:style>
          <a:lnRef idx="2">
            <a:schemeClr val="accent3">
              <a:tint val="40000"/>
              <a:alpha val="90000"/>
              <a:hueOff val="1106804"/>
              <a:satOff val="54545"/>
              <a:lumOff val="970"/>
              <a:alphaOff val="0"/>
            </a:schemeClr>
          </a:lnRef>
          <a:fillRef idx="1">
            <a:schemeClr val="accent3">
              <a:tint val="40000"/>
              <a:alpha val="90000"/>
              <a:hueOff val="1106804"/>
              <a:satOff val="54545"/>
              <a:lumOff val="970"/>
              <a:alphaOff val="0"/>
            </a:schemeClr>
          </a:fillRef>
          <a:effectRef idx="0">
            <a:schemeClr val="accent3">
              <a:tint val="40000"/>
              <a:alpha val="90000"/>
              <a:hueOff val="1106804"/>
              <a:satOff val="54545"/>
              <a:lumOff val="970"/>
              <a:alphaOff val="0"/>
            </a:schemeClr>
          </a:effectRef>
          <a:fontRef idx="minor">
            <a:schemeClr val="dk1">
              <a:hueOff val="0"/>
              <a:satOff val="0"/>
              <a:lumOff val="0"/>
              <a:alphaOff val="0"/>
            </a:schemeClr>
          </a:fontRef>
        </p:style>
        <p:txBody>
          <a:bodyPr spcFirstLastPara="0" vert="horz" wrap="square" lIns="32140" tIns="32140" rIns="32140" bIns="32140" numCol="1" spcCol="1270" anchor="ctr" anchorCtr="0">
            <a:noAutofit/>
          </a:bodyPr>
          <a:lstStyle/>
          <a:p>
            <a:pPr marL="0" lvl="0" indent="0" algn="ctr" defTabSz="444500">
              <a:lnSpc>
                <a:spcPct val="90000"/>
              </a:lnSpc>
              <a:spcBef>
                <a:spcPct val="0"/>
              </a:spcBef>
              <a:spcAft>
                <a:spcPct val="35000"/>
              </a:spcAft>
              <a:buNone/>
            </a:pPr>
            <a:r>
              <a:rPr lang="en-GB" sz="1000" b="0" i="0" kern="1200" dirty="0"/>
              <a:t>Legacy FPS2006 and born after 1 April 1966.</a:t>
            </a:r>
            <a:endParaRPr lang="en-GB" sz="1000" kern="1200" dirty="0"/>
          </a:p>
        </p:txBody>
      </p:sp>
      <p:sp>
        <p:nvSpPr>
          <p:cNvPr id="28" name="Free-form: Shape 27">
            <a:extLst>
              <a:ext uri="{FF2B5EF4-FFF2-40B4-BE49-F238E27FC236}">
                <a16:creationId xmlns:a16="http://schemas.microsoft.com/office/drawing/2014/main" id="{8D2D3284-8B3C-FC78-D736-EFAD60392B00}"/>
              </a:ext>
            </a:extLst>
          </p:cNvPr>
          <p:cNvSpPr/>
          <p:nvPr/>
        </p:nvSpPr>
        <p:spPr>
          <a:xfrm>
            <a:off x="6359953" y="3461860"/>
            <a:ext cx="2654975" cy="663743"/>
          </a:xfrm>
          <a:custGeom>
            <a:avLst/>
            <a:gdLst>
              <a:gd name="connsiteX0" fmla="*/ 0 w 2654975"/>
              <a:gd name="connsiteY0" fmla="*/ 66374 h 663743"/>
              <a:gd name="connsiteX1" fmla="*/ 66374 w 2654975"/>
              <a:gd name="connsiteY1" fmla="*/ 0 h 663743"/>
              <a:gd name="connsiteX2" fmla="*/ 2588601 w 2654975"/>
              <a:gd name="connsiteY2" fmla="*/ 0 h 663743"/>
              <a:gd name="connsiteX3" fmla="*/ 2654975 w 2654975"/>
              <a:gd name="connsiteY3" fmla="*/ 66374 h 663743"/>
              <a:gd name="connsiteX4" fmla="*/ 2654975 w 2654975"/>
              <a:gd name="connsiteY4" fmla="*/ 597369 h 663743"/>
              <a:gd name="connsiteX5" fmla="*/ 2588601 w 2654975"/>
              <a:gd name="connsiteY5" fmla="*/ 663743 h 663743"/>
              <a:gd name="connsiteX6" fmla="*/ 66374 w 2654975"/>
              <a:gd name="connsiteY6" fmla="*/ 663743 h 663743"/>
              <a:gd name="connsiteX7" fmla="*/ 0 w 2654975"/>
              <a:gd name="connsiteY7" fmla="*/ 597369 h 663743"/>
              <a:gd name="connsiteX8" fmla="*/ 0 w 2654975"/>
              <a:gd name="connsiteY8" fmla="*/ 66374 h 66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4975" h="663743">
                <a:moveTo>
                  <a:pt x="0" y="66374"/>
                </a:moveTo>
                <a:cubicBezTo>
                  <a:pt x="0" y="29717"/>
                  <a:pt x="29717" y="0"/>
                  <a:pt x="66374" y="0"/>
                </a:cubicBezTo>
                <a:lnTo>
                  <a:pt x="2588601" y="0"/>
                </a:lnTo>
                <a:cubicBezTo>
                  <a:pt x="2625258" y="0"/>
                  <a:pt x="2654975" y="29717"/>
                  <a:pt x="2654975" y="66374"/>
                </a:cubicBezTo>
                <a:lnTo>
                  <a:pt x="2654975" y="597369"/>
                </a:lnTo>
                <a:cubicBezTo>
                  <a:pt x="2654975" y="634026"/>
                  <a:pt x="2625258" y="663743"/>
                  <a:pt x="2588601" y="663743"/>
                </a:cubicBezTo>
                <a:lnTo>
                  <a:pt x="66374" y="663743"/>
                </a:lnTo>
                <a:cubicBezTo>
                  <a:pt x="29717" y="663743"/>
                  <a:pt x="0" y="634026"/>
                  <a:pt x="0" y="597369"/>
                </a:cubicBezTo>
                <a:lnTo>
                  <a:pt x="0" y="66374"/>
                </a:lnTo>
                <a:close/>
              </a:path>
            </a:pathLst>
          </a:custGeom>
        </p:spPr>
        <p:style>
          <a:lnRef idx="2">
            <a:schemeClr val="accent3">
              <a:tint val="40000"/>
              <a:alpha val="90000"/>
              <a:hueOff val="1291271"/>
              <a:satOff val="63636"/>
              <a:lumOff val="1132"/>
              <a:alphaOff val="0"/>
            </a:schemeClr>
          </a:lnRef>
          <a:fillRef idx="1">
            <a:schemeClr val="accent3">
              <a:tint val="40000"/>
              <a:alpha val="90000"/>
              <a:hueOff val="1291271"/>
              <a:satOff val="63636"/>
              <a:lumOff val="1132"/>
              <a:alphaOff val="0"/>
            </a:schemeClr>
          </a:fillRef>
          <a:effectRef idx="0">
            <a:schemeClr val="accent3">
              <a:tint val="40000"/>
              <a:alpha val="90000"/>
              <a:hueOff val="1291271"/>
              <a:satOff val="63636"/>
              <a:lumOff val="1132"/>
              <a:alphaOff val="0"/>
            </a:schemeClr>
          </a:effectRef>
          <a:fontRef idx="minor">
            <a:schemeClr val="dk1">
              <a:hueOff val="0"/>
              <a:satOff val="0"/>
              <a:lumOff val="0"/>
              <a:alphaOff val="0"/>
            </a:schemeClr>
          </a:fontRef>
        </p:style>
        <p:txBody>
          <a:bodyPr spcFirstLastPara="0" vert="horz" wrap="square" lIns="32140" tIns="32140" rIns="32140" bIns="32140" numCol="1" spcCol="1270" anchor="ctr" anchorCtr="0">
            <a:noAutofit/>
          </a:bodyPr>
          <a:lstStyle/>
          <a:p>
            <a:pPr marL="0" lvl="0" indent="0" algn="ctr" defTabSz="444500">
              <a:lnSpc>
                <a:spcPct val="90000"/>
              </a:lnSpc>
              <a:spcBef>
                <a:spcPct val="0"/>
              </a:spcBef>
              <a:spcAft>
                <a:spcPct val="35000"/>
              </a:spcAft>
              <a:buNone/>
            </a:pPr>
            <a:r>
              <a:rPr lang="en-GB" sz="1000" kern="1200" dirty="0"/>
              <a:t>OPVERPAID PENSION CONTRIBUTIONS for full remedy period = REFUND</a:t>
            </a:r>
          </a:p>
        </p:txBody>
      </p:sp>
      <p:sp>
        <p:nvSpPr>
          <p:cNvPr id="30" name="Free-form: Shape 29">
            <a:extLst>
              <a:ext uri="{FF2B5EF4-FFF2-40B4-BE49-F238E27FC236}">
                <a16:creationId xmlns:a16="http://schemas.microsoft.com/office/drawing/2014/main" id="{04BDEFE2-8775-9DDA-B07E-F2C99F3B73DD}"/>
              </a:ext>
            </a:extLst>
          </p:cNvPr>
          <p:cNvSpPr/>
          <p:nvPr/>
        </p:nvSpPr>
        <p:spPr>
          <a:xfrm>
            <a:off x="6359953" y="4357914"/>
            <a:ext cx="2654975" cy="663743"/>
          </a:xfrm>
          <a:custGeom>
            <a:avLst/>
            <a:gdLst>
              <a:gd name="connsiteX0" fmla="*/ 0 w 2654975"/>
              <a:gd name="connsiteY0" fmla="*/ 66374 h 663743"/>
              <a:gd name="connsiteX1" fmla="*/ 66374 w 2654975"/>
              <a:gd name="connsiteY1" fmla="*/ 0 h 663743"/>
              <a:gd name="connsiteX2" fmla="*/ 2588601 w 2654975"/>
              <a:gd name="connsiteY2" fmla="*/ 0 h 663743"/>
              <a:gd name="connsiteX3" fmla="*/ 2654975 w 2654975"/>
              <a:gd name="connsiteY3" fmla="*/ 66374 h 663743"/>
              <a:gd name="connsiteX4" fmla="*/ 2654975 w 2654975"/>
              <a:gd name="connsiteY4" fmla="*/ 597369 h 663743"/>
              <a:gd name="connsiteX5" fmla="*/ 2588601 w 2654975"/>
              <a:gd name="connsiteY5" fmla="*/ 663743 h 663743"/>
              <a:gd name="connsiteX6" fmla="*/ 66374 w 2654975"/>
              <a:gd name="connsiteY6" fmla="*/ 663743 h 663743"/>
              <a:gd name="connsiteX7" fmla="*/ 0 w 2654975"/>
              <a:gd name="connsiteY7" fmla="*/ 597369 h 663743"/>
              <a:gd name="connsiteX8" fmla="*/ 0 w 2654975"/>
              <a:gd name="connsiteY8" fmla="*/ 66374 h 66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4975" h="663743">
                <a:moveTo>
                  <a:pt x="0" y="66374"/>
                </a:moveTo>
                <a:cubicBezTo>
                  <a:pt x="0" y="29717"/>
                  <a:pt x="29717" y="0"/>
                  <a:pt x="66374" y="0"/>
                </a:cubicBezTo>
                <a:lnTo>
                  <a:pt x="2588601" y="0"/>
                </a:lnTo>
                <a:cubicBezTo>
                  <a:pt x="2625258" y="0"/>
                  <a:pt x="2654975" y="29717"/>
                  <a:pt x="2654975" y="66374"/>
                </a:cubicBezTo>
                <a:lnTo>
                  <a:pt x="2654975" y="597369"/>
                </a:lnTo>
                <a:cubicBezTo>
                  <a:pt x="2654975" y="634026"/>
                  <a:pt x="2625258" y="663743"/>
                  <a:pt x="2588601" y="663743"/>
                </a:cubicBezTo>
                <a:lnTo>
                  <a:pt x="66374" y="663743"/>
                </a:lnTo>
                <a:cubicBezTo>
                  <a:pt x="29717" y="663743"/>
                  <a:pt x="0" y="634026"/>
                  <a:pt x="0" y="597369"/>
                </a:cubicBezTo>
                <a:lnTo>
                  <a:pt x="0" y="66374"/>
                </a:lnTo>
                <a:close/>
              </a:path>
            </a:pathLst>
          </a:custGeom>
        </p:spPr>
        <p:style>
          <a:lnRef idx="2">
            <a:schemeClr val="accent3">
              <a:tint val="40000"/>
              <a:alpha val="90000"/>
              <a:hueOff val="1475739"/>
              <a:satOff val="72727"/>
              <a:lumOff val="1294"/>
              <a:alphaOff val="0"/>
            </a:schemeClr>
          </a:lnRef>
          <a:fillRef idx="1">
            <a:schemeClr val="accent3">
              <a:tint val="40000"/>
              <a:alpha val="90000"/>
              <a:hueOff val="1475739"/>
              <a:satOff val="72727"/>
              <a:lumOff val="1294"/>
              <a:alphaOff val="0"/>
            </a:schemeClr>
          </a:fillRef>
          <a:effectRef idx="0">
            <a:schemeClr val="accent3">
              <a:tint val="40000"/>
              <a:alpha val="90000"/>
              <a:hueOff val="1475739"/>
              <a:satOff val="72727"/>
              <a:lumOff val="1294"/>
              <a:alphaOff val="0"/>
            </a:schemeClr>
          </a:effectRef>
          <a:fontRef idx="minor">
            <a:schemeClr val="dk1">
              <a:hueOff val="0"/>
              <a:satOff val="0"/>
              <a:lumOff val="0"/>
              <a:alphaOff val="0"/>
            </a:schemeClr>
          </a:fontRef>
        </p:style>
        <p:txBody>
          <a:bodyPr spcFirstLastPara="0" vert="horz" wrap="square" lIns="32140" tIns="32140" rIns="32140" bIns="32140" numCol="1" spcCol="1270" anchor="ctr" anchorCtr="0">
            <a:noAutofit/>
          </a:bodyPr>
          <a:lstStyle/>
          <a:p>
            <a:pPr marL="0" lvl="0" indent="0" algn="ctr" defTabSz="444500">
              <a:lnSpc>
                <a:spcPct val="90000"/>
              </a:lnSpc>
              <a:spcBef>
                <a:spcPct val="0"/>
              </a:spcBef>
              <a:spcAft>
                <a:spcPct val="35000"/>
              </a:spcAft>
              <a:buNone/>
            </a:pPr>
            <a:r>
              <a:rPr lang="en-GB" sz="1000" kern="1200" dirty="0"/>
              <a:t>No adjustment required if not previously elected for refund.</a:t>
            </a:r>
          </a:p>
        </p:txBody>
      </p:sp>
      <p:sp>
        <p:nvSpPr>
          <p:cNvPr id="31" name="Free-form: Shape 30">
            <a:extLst>
              <a:ext uri="{FF2B5EF4-FFF2-40B4-BE49-F238E27FC236}">
                <a16:creationId xmlns:a16="http://schemas.microsoft.com/office/drawing/2014/main" id="{D19D2F71-BB5D-8978-4CA3-8FE3EC72F617}"/>
              </a:ext>
            </a:extLst>
          </p:cNvPr>
          <p:cNvSpPr/>
          <p:nvPr/>
        </p:nvSpPr>
        <p:spPr>
          <a:xfrm>
            <a:off x="9386625" y="1669752"/>
            <a:ext cx="2654975" cy="663743"/>
          </a:xfrm>
          <a:custGeom>
            <a:avLst/>
            <a:gdLst>
              <a:gd name="connsiteX0" fmla="*/ 0 w 2654975"/>
              <a:gd name="connsiteY0" fmla="*/ 66374 h 663743"/>
              <a:gd name="connsiteX1" fmla="*/ 66374 w 2654975"/>
              <a:gd name="connsiteY1" fmla="*/ 0 h 663743"/>
              <a:gd name="connsiteX2" fmla="*/ 2588601 w 2654975"/>
              <a:gd name="connsiteY2" fmla="*/ 0 h 663743"/>
              <a:gd name="connsiteX3" fmla="*/ 2654975 w 2654975"/>
              <a:gd name="connsiteY3" fmla="*/ 66374 h 663743"/>
              <a:gd name="connsiteX4" fmla="*/ 2654975 w 2654975"/>
              <a:gd name="connsiteY4" fmla="*/ 597369 h 663743"/>
              <a:gd name="connsiteX5" fmla="*/ 2588601 w 2654975"/>
              <a:gd name="connsiteY5" fmla="*/ 663743 h 663743"/>
              <a:gd name="connsiteX6" fmla="*/ 66374 w 2654975"/>
              <a:gd name="connsiteY6" fmla="*/ 663743 h 663743"/>
              <a:gd name="connsiteX7" fmla="*/ 0 w 2654975"/>
              <a:gd name="connsiteY7" fmla="*/ 597369 h 663743"/>
              <a:gd name="connsiteX8" fmla="*/ 0 w 2654975"/>
              <a:gd name="connsiteY8" fmla="*/ 66374 h 66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4975" h="663743">
                <a:moveTo>
                  <a:pt x="0" y="66374"/>
                </a:moveTo>
                <a:cubicBezTo>
                  <a:pt x="0" y="29717"/>
                  <a:pt x="29717" y="0"/>
                  <a:pt x="66374" y="0"/>
                </a:cubicBezTo>
                <a:lnTo>
                  <a:pt x="2588601" y="0"/>
                </a:lnTo>
                <a:cubicBezTo>
                  <a:pt x="2625258" y="0"/>
                  <a:pt x="2654975" y="29717"/>
                  <a:pt x="2654975" y="66374"/>
                </a:cubicBezTo>
                <a:lnTo>
                  <a:pt x="2654975" y="597369"/>
                </a:lnTo>
                <a:cubicBezTo>
                  <a:pt x="2654975" y="634026"/>
                  <a:pt x="2625258" y="663743"/>
                  <a:pt x="2588601" y="663743"/>
                </a:cubicBezTo>
                <a:lnTo>
                  <a:pt x="66374" y="663743"/>
                </a:lnTo>
                <a:cubicBezTo>
                  <a:pt x="29717" y="663743"/>
                  <a:pt x="0" y="634026"/>
                  <a:pt x="0" y="597369"/>
                </a:cubicBezTo>
                <a:lnTo>
                  <a:pt x="0" y="66374"/>
                </a:lnTo>
                <a:close/>
              </a:path>
            </a:pathLst>
          </a:custGeom>
        </p:spPr>
        <p:style>
          <a:lnRef idx="2">
            <a:schemeClr val="lt1">
              <a:hueOff val="0"/>
              <a:satOff val="0"/>
              <a:lumOff val="0"/>
              <a:alphaOff val="0"/>
            </a:schemeClr>
          </a:lnRef>
          <a:fillRef idx="1">
            <a:schemeClr val="accent3">
              <a:hueOff val="2710599"/>
              <a:satOff val="100000"/>
              <a:lumOff val="-14706"/>
              <a:alphaOff val="0"/>
            </a:schemeClr>
          </a:fillRef>
          <a:effectRef idx="0">
            <a:schemeClr val="accent3">
              <a:hueOff val="2710599"/>
              <a:satOff val="100000"/>
              <a:lumOff val="-14706"/>
              <a:alphaOff val="0"/>
            </a:schemeClr>
          </a:effectRef>
          <a:fontRef idx="minor">
            <a:schemeClr val="lt1"/>
          </a:fontRef>
        </p:style>
        <p:txBody>
          <a:bodyPr spcFirstLastPara="0" vert="horz" wrap="square" lIns="52460" tIns="52460" rIns="52460" bIns="52460" numCol="1" spcCol="1270" anchor="ctr" anchorCtr="0">
            <a:noAutofit/>
          </a:bodyPr>
          <a:lstStyle/>
          <a:p>
            <a:pPr marL="0" lvl="0" indent="0" algn="ctr" defTabSz="1155700">
              <a:lnSpc>
                <a:spcPct val="90000"/>
              </a:lnSpc>
              <a:spcBef>
                <a:spcPct val="0"/>
              </a:spcBef>
              <a:spcAft>
                <a:spcPct val="35000"/>
              </a:spcAft>
              <a:buNone/>
            </a:pPr>
            <a:r>
              <a:rPr lang="en-GB" sz="2600" kern="1200" dirty="0"/>
              <a:t>TAPER PROTECTED</a:t>
            </a:r>
          </a:p>
        </p:txBody>
      </p:sp>
      <p:sp>
        <p:nvSpPr>
          <p:cNvPr id="33" name="Free-form: Shape 32">
            <a:extLst>
              <a:ext uri="{FF2B5EF4-FFF2-40B4-BE49-F238E27FC236}">
                <a16:creationId xmlns:a16="http://schemas.microsoft.com/office/drawing/2014/main" id="{C301F668-AA6B-D2C2-E138-2798198703A5}"/>
              </a:ext>
            </a:extLst>
          </p:cNvPr>
          <p:cNvSpPr/>
          <p:nvPr/>
        </p:nvSpPr>
        <p:spPr>
          <a:xfrm>
            <a:off x="9386625" y="2565806"/>
            <a:ext cx="2654975" cy="663743"/>
          </a:xfrm>
          <a:custGeom>
            <a:avLst/>
            <a:gdLst>
              <a:gd name="connsiteX0" fmla="*/ 0 w 2654975"/>
              <a:gd name="connsiteY0" fmla="*/ 66374 h 663743"/>
              <a:gd name="connsiteX1" fmla="*/ 66374 w 2654975"/>
              <a:gd name="connsiteY1" fmla="*/ 0 h 663743"/>
              <a:gd name="connsiteX2" fmla="*/ 2588601 w 2654975"/>
              <a:gd name="connsiteY2" fmla="*/ 0 h 663743"/>
              <a:gd name="connsiteX3" fmla="*/ 2654975 w 2654975"/>
              <a:gd name="connsiteY3" fmla="*/ 66374 h 663743"/>
              <a:gd name="connsiteX4" fmla="*/ 2654975 w 2654975"/>
              <a:gd name="connsiteY4" fmla="*/ 597369 h 663743"/>
              <a:gd name="connsiteX5" fmla="*/ 2588601 w 2654975"/>
              <a:gd name="connsiteY5" fmla="*/ 663743 h 663743"/>
              <a:gd name="connsiteX6" fmla="*/ 66374 w 2654975"/>
              <a:gd name="connsiteY6" fmla="*/ 663743 h 663743"/>
              <a:gd name="connsiteX7" fmla="*/ 0 w 2654975"/>
              <a:gd name="connsiteY7" fmla="*/ 597369 h 663743"/>
              <a:gd name="connsiteX8" fmla="*/ 0 w 2654975"/>
              <a:gd name="connsiteY8" fmla="*/ 66374 h 66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4975" h="663743">
                <a:moveTo>
                  <a:pt x="0" y="66374"/>
                </a:moveTo>
                <a:cubicBezTo>
                  <a:pt x="0" y="29717"/>
                  <a:pt x="29717" y="0"/>
                  <a:pt x="66374" y="0"/>
                </a:cubicBezTo>
                <a:lnTo>
                  <a:pt x="2588601" y="0"/>
                </a:lnTo>
                <a:cubicBezTo>
                  <a:pt x="2625258" y="0"/>
                  <a:pt x="2654975" y="29717"/>
                  <a:pt x="2654975" y="66374"/>
                </a:cubicBezTo>
                <a:lnTo>
                  <a:pt x="2654975" y="597369"/>
                </a:lnTo>
                <a:cubicBezTo>
                  <a:pt x="2654975" y="634026"/>
                  <a:pt x="2625258" y="663743"/>
                  <a:pt x="2588601" y="663743"/>
                </a:cubicBezTo>
                <a:lnTo>
                  <a:pt x="66374" y="663743"/>
                </a:lnTo>
                <a:cubicBezTo>
                  <a:pt x="29717" y="663743"/>
                  <a:pt x="0" y="634026"/>
                  <a:pt x="0" y="597369"/>
                </a:cubicBezTo>
                <a:lnTo>
                  <a:pt x="0" y="66374"/>
                </a:lnTo>
                <a:close/>
              </a:path>
            </a:pathLst>
          </a:custGeom>
        </p:spPr>
        <p:style>
          <a:lnRef idx="2">
            <a:schemeClr val="accent3">
              <a:tint val="40000"/>
              <a:alpha val="90000"/>
              <a:hueOff val="1660206"/>
              <a:satOff val="81818"/>
              <a:lumOff val="1456"/>
              <a:alphaOff val="0"/>
            </a:schemeClr>
          </a:lnRef>
          <a:fillRef idx="1">
            <a:schemeClr val="accent3">
              <a:tint val="40000"/>
              <a:alpha val="90000"/>
              <a:hueOff val="1660206"/>
              <a:satOff val="81818"/>
              <a:lumOff val="1456"/>
              <a:alphaOff val="0"/>
            </a:schemeClr>
          </a:fillRef>
          <a:effectRef idx="0">
            <a:schemeClr val="accent3">
              <a:tint val="40000"/>
              <a:alpha val="90000"/>
              <a:hueOff val="1660206"/>
              <a:satOff val="81818"/>
              <a:lumOff val="1456"/>
              <a:alphaOff val="0"/>
            </a:schemeClr>
          </a:effectRef>
          <a:fontRef idx="minor">
            <a:schemeClr val="dk1">
              <a:hueOff val="0"/>
              <a:satOff val="0"/>
              <a:lumOff val="0"/>
              <a:alphaOff val="0"/>
            </a:schemeClr>
          </a:fontRef>
        </p:style>
        <p:txBody>
          <a:bodyPr spcFirstLastPara="0" vert="horz" wrap="square" lIns="32140" tIns="32140" rIns="32140" bIns="32140" numCol="1" spcCol="1270" anchor="ctr" anchorCtr="0">
            <a:noAutofit/>
          </a:bodyPr>
          <a:lstStyle/>
          <a:p>
            <a:pPr marL="0" lvl="0" indent="0" algn="ctr" defTabSz="444500">
              <a:lnSpc>
                <a:spcPct val="90000"/>
              </a:lnSpc>
              <a:spcBef>
                <a:spcPct val="0"/>
              </a:spcBef>
              <a:spcAft>
                <a:spcPct val="35000"/>
              </a:spcAft>
              <a:buNone/>
            </a:pPr>
            <a:r>
              <a:rPr lang="en-GB" sz="1000" b="0" i="0" kern="1200" dirty="0"/>
              <a:t>Legacy FPS 2006 and born between 2 April 1962 and 1 April 1966.</a:t>
            </a:r>
            <a:endParaRPr lang="en-GB" sz="1000" kern="1200" dirty="0"/>
          </a:p>
        </p:txBody>
      </p:sp>
      <p:sp>
        <p:nvSpPr>
          <p:cNvPr id="35" name="Free-form: Shape 34">
            <a:extLst>
              <a:ext uri="{FF2B5EF4-FFF2-40B4-BE49-F238E27FC236}">
                <a16:creationId xmlns:a16="http://schemas.microsoft.com/office/drawing/2014/main" id="{9E93ED3E-704A-9180-03E5-04CA33F18043}"/>
              </a:ext>
            </a:extLst>
          </p:cNvPr>
          <p:cNvSpPr/>
          <p:nvPr/>
        </p:nvSpPr>
        <p:spPr>
          <a:xfrm>
            <a:off x="9386625" y="3461860"/>
            <a:ext cx="2654975" cy="663743"/>
          </a:xfrm>
          <a:custGeom>
            <a:avLst/>
            <a:gdLst>
              <a:gd name="connsiteX0" fmla="*/ 0 w 2654975"/>
              <a:gd name="connsiteY0" fmla="*/ 66374 h 663743"/>
              <a:gd name="connsiteX1" fmla="*/ 66374 w 2654975"/>
              <a:gd name="connsiteY1" fmla="*/ 0 h 663743"/>
              <a:gd name="connsiteX2" fmla="*/ 2588601 w 2654975"/>
              <a:gd name="connsiteY2" fmla="*/ 0 h 663743"/>
              <a:gd name="connsiteX3" fmla="*/ 2654975 w 2654975"/>
              <a:gd name="connsiteY3" fmla="*/ 66374 h 663743"/>
              <a:gd name="connsiteX4" fmla="*/ 2654975 w 2654975"/>
              <a:gd name="connsiteY4" fmla="*/ 597369 h 663743"/>
              <a:gd name="connsiteX5" fmla="*/ 2588601 w 2654975"/>
              <a:gd name="connsiteY5" fmla="*/ 663743 h 663743"/>
              <a:gd name="connsiteX6" fmla="*/ 66374 w 2654975"/>
              <a:gd name="connsiteY6" fmla="*/ 663743 h 663743"/>
              <a:gd name="connsiteX7" fmla="*/ 0 w 2654975"/>
              <a:gd name="connsiteY7" fmla="*/ 597369 h 663743"/>
              <a:gd name="connsiteX8" fmla="*/ 0 w 2654975"/>
              <a:gd name="connsiteY8" fmla="*/ 66374 h 66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4975" h="663743">
                <a:moveTo>
                  <a:pt x="0" y="66374"/>
                </a:moveTo>
                <a:cubicBezTo>
                  <a:pt x="0" y="29717"/>
                  <a:pt x="29717" y="0"/>
                  <a:pt x="66374" y="0"/>
                </a:cubicBezTo>
                <a:lnTo>
                  <a:pt x="2588601" y="0"/>
                </a:lnTo>
                <a:cubicBezTo>
                  <a:pt x="2625258" y="0"/>
                  <a:pt x="2654975" y="29717"/>
                  <a:pt x="2654975" y="66374"/>
                </a:cubicBezTo>
                <a:lnTo>
                  <a:pt x="2654975" y="597369"/>
                </a:lnTo>
                <a:cubicBezTo>
                  <a:pt x="2654975" y="634026"/>
                  <a:pt x="2625258" y="663743"/>
                  <a:pt x="2588601" y="663743"/>
                </a:cubicBezTo>
                <a:lnTo>
                  <a:pt x="66374" y="663743"/>
                </a:lnTo>
                <a:cubicBezTo>
                  <a:pt x="29717" y="663743"/>
                  <a:pt x="0" y="634026"/>
                  <a:pt x="0" y="597369"/>
                </a:cubicBezTo>
                <a:lnTo>
                  <a:pt x="0" y="66374"/>
                </a:lnTo>
                <a:close/>
              </a:path>
            </a:pathLst>
          </a:custGeom>
        </p:spPr>
        <p:style>
          <a:lnRef idx="2">
            <a:schemeClr val="accent3">
              <a:tint val="40000"/>
              <a:alpha val="90000"/>
              <a:hueOff val="1844674"/>
              <a:satOff val="90909"/>
              <a:lumOff val="1617"/>
              <a:alphaOff val="0"/>
            </a:schemeClr>
          </a:lnRef>
          <a:fillRef idx="1">
            <a:schemeClr val="accent3">
              <a:tint val="40000"/>
              <a:alpha val="90000"/>
              <a:hueOff val="1844674"/>
              <a:satOff val="90909"/>
              <a:lumOff val="1617"/>
              <a:alphaOff val="0"/>
            </a:schemeClr>
          </a:fillRef>
          <a:effectRef idx="0">
            <a:schemeClr val="accent3">
              <a:tint val="40000"/>
              <a:alpha val="90000"/>
              <a:hueOff val="1844674"/>
              <a:satOff val="90909"/>
              <a:lumOff val="1617"/>
              <a:alphaOff val="0"/>
            </a:schemeClr>
          </a:effectRef>
          <a:fontRef idx="minor">
            <a:schemeClr val="dk1">
              <a:hueOff val="0"/>
              <a:satOff val="0"/>
              <a:lumOff val="0"/>
              <a:alphaOff val="0"/>
            </a:schemeClr>
          </a:fontRef>
        </p:style>
        <p:txBody>
          <a:bodyPr spcFirstLastPara="0" vert="horz" wrap="square" lIns="32140" tIns="32140" rIns="32140" bIns="32140" numCol="1" spcCol="1270" anchor="ctr" anchorCtr="0">
            <a:noAutofit/>
          </a:bodyPr>
          <a:lstStyle/>
          <a:p>
            <a:pPr marL="0" lvl="0" indent="0" algn="ctr" defTabSz="444500">
              <a:lnSpc>
                <a:spcPct val="90000"/>
              </a:lnSpc>
              <a:spcBef>
                <a:spcPct val="0"/>
              </a:spcBef>
              <a:spcAft>
                <a:spcPct val="35000"/>
              </a:spcAft>
              <a:buNone/>
            </a:pPr>
            <a:r>
              <a:rPr lang="en-GB" sz="1000" kern="1200" dirty="0"/>
              <a:t>OVERERPAID PENSION CONTRIBUTIONS from taper date until 31 March 2022.</a:t>
            </a:r>
          </a:p>
        </p:txBody>
      </p:sp>
      <p:sp>
        <p:nvSpPr>
          <p:cNvPr id="37" name="Free-form: Shape 36">
            <a:extLst>
              <a:ext uri="{FF2B5EF4-FFF2-40B4-BE49-F238E27FC236}">
                <a16:creationId xmlns:a16="http://schemas.microsoft.com/office/drawing/2014/main" id="{2028A206-4E6E-CAF5-5C9B-107DE5E702F5}"/>
              </a:ext>
            </a:extLst>
          </p:cNvPr>
          <p:cNvSpPr/>
          <p:nvPr/>
        </p:nvSpPr>
        <p:spPr>
          <a:xfrm>
            <a:off x="9386625" y="4357914"/>
            <a:ext cx="2654975" cy="663743"/>
          </a:xfrm>
          <a:custGeom>
            <a:avLst/>
            <a:gdLst>
              <a:gd name="connsiteX0" fmla="*/ 0 w 2654975"/>
              <a:gd name="connsiteY0" fmla="*/ 66374 h 663743"/>
              <a:gd name="connsiteX1" fmla="*/ 66374 w 2654975"/>
              <a:gd name="connsiteY1" fmla="*/ 0 h 663743"/>
              <a:gd name="connsiteX2" fmla="*/ 2588601 w 2654975"/>
              <a:gd name="connsiteY2" fmla="*/ 0 h 663743"/>
              <a:gd name="connsiteX3" fmla="*/ 2654975 w 2654975"/>
              <a:gd name="connsiteY3" fmla="*/ 66374 h 663743"/>
              <a:gd name="connsiteX4" fmla="*/ 2654975 w 2654975"/>
              <a:gd name="connsiteY4" fmla="*/ 597369 h 663743"/>
              <a:gd name="connsiteX5" fmla="*/ 2588601 w 2654975"/>
              <a:gd name="connsiteY5" fmla="*/ 663743 h 663743"/>
              <a:gd name="connsiteX6" fmla="*/ 66374 w 2654975"/>
              <a:gd name="connsiteY6" fmla="*/ 663743 h 663743"/>
              <a:gd name="connsiteX7" fmla="*/ 0 w 2654975"/>
              <a:gd name="connsiteY7" fmla="*/ 597369 h 663743"/>
              <a:gd name="connsiteX8" fmla="*/ 0 w 2654975"/>
              <a:gd name="connsiteY8" fmla="*/ 66374 h 66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4975" h="663743">
                <a:moveTo>
                  <a:pt x="0" y="66374"/>
                </a:moveTo>
                <a:cubicBezTo>
                  <a:pt x="0" y="29717"/>
                  <a:pt x="29717" y="0"/>
                  <a:pt x="66374" y="0"/>
                </a:cubicBezTo>
                <a:lnTo>
                  <a:pt x="2588601" y="0"/>
                </a:lnTo>
                <a:cubicBezTo>
                  <a:pt x="2625258" y="0"/>
                  <a:pt x="2654975" y="29717"/>
                  <a:pt x="2654975" y="66374"/>
                </a:cubicBezTo>
                <a:lnTo>
                  <a:pt x="2654975" y="597369"/>
                </a:lnTo>
                <a:cubicBezTo>
                  <a:pt x="2654975" y="634026"/>
                  <a:pt x="2625258" y="663743"/>
                  <a:pt x="2588601" y="663743"/>
                </a:cubicBezTo>
                <a:lnTo>
                  <a:pt x="66374" y="663743"/>
                </a:lnTo>
                <a:cubicBezTo>
                  <a:pt x="29717" y="663743"/>
                  <a:pt x="0" y="634026"/>
                  <a:pt x="0" y="597369"/>
                </a:cubicBezTo>
                <a:lnTo>
                  <a:pt x="0" y="66374"/>
                </a:lnTo>
                <a:close/>
              </a:path>
            </a:pathLst>
          </a:custGeom>
        </p:spPr>
        <p:style>
          <a:lnRef idx="2">
            <a:schemeClr val="accent3">
              <a:tint val="40000"/>
              <a:alpha val="90000"/>
              <a:hueOff val="2029141"/>
              <a:satOff val="100000"/>
              <a:lumOff val="1779"/>
              <a:alphaOff val="0"/>
            </a:schemeClr>
          </a:lnRef>
          <a:fillRef idx="1">
            <a:schemeClr val="accent3">
              <a:tint val="40000"/>
              <a:alpha val="90000"/>
              <a:hueOff val="2029141"/>
              <a:satOff val="100000"/>
              <a:lumOff val="1779"/>
              <a:alphaOff val="0"/>
            </a:schemeClr>
          </a:fillRef>
          <a:effectRef idx="0">
            <a:schemeClr val="accent3">
              <a:tint val="40000"/>
              <a:alpha val="90000"/>
              <a:hueOff val="2029141"/>
              <a:satOff val="100000"/>
              <a:lumOff val="1779"/>
              <a:alphaOff val="0"/>
            </a:schemeClr>
          </a:effectRef>
          <a:fontRef idx="minor">
            <a:schemeClr val="dk1">
              <a:hueOff val="0"/>
              <a:satOff val="0"/>
              <a:lumOff val="0"/>
              <a:alphaOff val="0"/>
            </a:schemeClr>
          </a:fontRef>
        </p:style>
        <p:txBody>
          <a:bodyPr spcFirstLastPara="0" vert="horz" wrap="square" lIns="32140" tIns="32140" rIns="32140" bIns="32140" numCol="1" spcCol="1270" anchor="ctr" anchorCtr="0">
            <a:noAutofit/>
          </a:bodyPr>
          <a:lstStyle/>
          <a:p>
            <a:pPr marL="0" lvl="0" indent="0" algn="ctr" defTabSz="444500">
              <a:lnSpc>
                <a:spcPct val="90000"/>
              </a:lnSpc>
              <a:spcBef>
                <a:spcPct val="0"/>
              </a:spcBef>
              <a:spcAft>
                <a:spcPct val="35000"/>
              </a:spcAft>
              <a:buNone/>
            </a:pPr>
            <a:r>
              <a:rPr lang="en-GB" sz="1000" kern="1200" dirty="0"/>
              <a:t>UNDERPAID Pension Contributions before taper date.  </a:t>
            </a:r>
          </a:p>
          <a:p>
            <a:pPr marL="0" lvl="0" indent="0" algn="ctr" defTabSz="444500">
              <a:lnSpc>
                <a:spcPct val="90000"/>
              </a:lnSpc>
              <a:spcBef>
                <a:spcPct val="0"/>
              </a:spcBef>
              <a:spcAft>
                <a:spcPct val="35000"/>
              </a:spcAft>
              <a:buNone/>
            </a:pPr>
            <a:r>
              <a:rPr lang="en-GB" sz="1000" kern="1200" dirty="0"/>
              <a:t>Pay additional at retirement if choose FPS2015.</a:t>
            </a:r>
          </a:p>
        </p:txBody>
      </p:sp>
      <p:cxnSp>
        <p:nvCxnSpPr>
          <p:cNvPr id="2" name="Straight Connector 1">
            <a:extLst>
              <a:ext uri="{FF2B5EF4-FFF2-40B4-BE49-F238E27FC236}">
                <a16:creationId xmlns:a16="http://schemas.microsoft.com/office/drawing/2014/main" id="{958E896C-5E61-7B05-9446-9FCF0A4DDC53}"/>
              </a:ext>
            </a:extLst>
          </p:cNvPr>
          <p:cNvCxnSpPr/>
          <p:nvPr/>
        </p:nvCxnSpPr>
        <p:spPr>
          <a:xfrm>
            <a:off x="340974" y="2443992"/>
            <a:ext cx="1160774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D42B24A-25CC-430B-083D-BB6EB8F2572A}"/>
              </a:ext>
            </a:extLst>
          </p:cNvPr>
          <p:cNvCxnSpPr/>
          <p:nvPr/>
        </p:nvCxnSpPr>
        <p:spPr>
          <a:xfrm>
            <a:off x="332585" y="3327634"/>
            <a:ext cx="1160774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12FB365-5AA1-017F-AF6E-51A2701B3B46}"/>
              </a:ext>
            </a:extLst>
          </p:cNvPr>
          <p:cNvCxnSpPr/>
          <p:nvPr/>
        </p:nvCxnSpPr>
        <p:spPr>
          <a:xfrm>
            <a:off x="384317" y="4235044"/>
            <a:ext cx="1160774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0171CF61-B0B8-09F3-E0CC-97102518C898}"/>
              </a:ext>
            </a:extLst>
          </p:cNvPr>
          <p:cNvSpPr txBox="1"/>
          <p:nvPr/>
        </p:nvSpPr>
        <p:spPr>
          <a:xfrm>
            <a:off x="362180" y="814811"/>
            <a:ext cx="5942202" cy="461665"/>
          </a:xfrm>
          <a:prstGeom prst="rect">
            <a:avLst/>
          </a:prstGeom>
          <a:noFill/>
        </p:spPr>
        <p:txBody>
          <a:bodyPr wrap="square" rtlCol="0">
            <a:spAutoFit/>
          </a:bodyPr>
          <a:lstStyle/>
          <a:p>
            <a:r>
              <a:rPr lang="en-GB" sz="2400" b="1" u="sng" dirty="0"/>
              <a:t>FPS2006 - How am I impacted?</a:t>
            </a:r>
          </a:p>
        </p:txBody>
      </p:sp>
      <p:sp>
        <p:nvSpPr>
          <p:cNvPr id="40" name="Free-form: Shape 39">
            <a:extLst>
              <a:ext uri="{FF2B5EF4-FFF2-40B4-BE49-F238E27FC236}">
                <a16:creationId xmlns:a16="http://schemas.microsoft.com/office/drawing/2014/main" id="{459DFD70-38FE-8F4D-5467-7FDDE5C44D26}"/>
              </a:ext>
            </a:extLst>
          </p:cNvPr>
          <p:cNvSpPr/>
          <p:nvPr/>
        </p:nvSpPr>
        <p:spPr>
          <a:xfrm>
            <a:off x="331187" y="5214100"/>
            <a:ext cx="2643276" cy="660819"/>
          </a:xfrm>
          <a:custGeom>
            <a:avLst/>
            <a:gdLst>
              <a:gd name="connsiteX0" fmla="*/ 0 w 2643276"/>
              <a:gd name="connsiteY0" fmla="*/ 66082 h 660819"/>
              <a:gd name="connsiteX1" fmla="*/ 66082 w 2643276"/>
              <a:gd name="connsiteY1" fmla="*/ 0 h 660819"/>
              <a:gd name="connsiteX2" fmla="*/ 2577194 w 2643276"/>
              <a:gd name="connsiteY2" fmla="*/ 0 h 660819"/>
              <a:gd name="connsiteX3" fmla="*/ 2643276 w 2643276"/>
              <a:gd name="connsiteY3" fmla="*/ 66082 h 660819"/>
              <a:gd name="connsiteX4" fmla="*/ 2643276 w 2643276"/>
              <a:gd name="connsiteY4" fmla="*/ 594737 h 660819"/>
              <a:gd name="connsiteX5" fmla="*/ 2577194 w 2643276"/>
              <a:gd name="connsiteY5" fmla="*/ 660819 h 660819"/>
              <a:gd name="connsiteX6" fmla="*/ 66082 w 2643276"/>
              <a:gd name="connsiteY6" fmla="*/ 660819 h 660819"/>
              <a:gd name="connsiteX7" fmla="*/ 0 w 2643276"/>
              <a:gd name="connsiteY7" fmla="*/ 594737 h 660819"/>
              <a:gd name="connsiteX8" fmla="*/ 0 w 2643276"/>
              <a:gd name="connsiteY8" fmla="*/ 66082 h 66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3276" h="660819">
                <a:moveTo>
                  <a:pt x="0" y="66082"/>
                </a:moveTo>
                <a:cubicBezTo>
                  <a:pt x="0" y="29586"/>
                  <a:pt x="29586" y="0"/>
                  <a:pt x="66082" y="0"/>
                </a:cubicBezTo>
                <a:lnTo>
                  <a:pt x="2577194" y="0"/>
                </a:lnTo>
                <a:cubicBezTo>
                  <a:pt x="2613690" y="0"/>
                  <a:pt x="2643276" y="29586"/>
                  <a:pt x="2643276" y="66082"/>
                </a:cubicBezTo>
                <a:lnTo>
                  <a:pt x="2643276" y="594737"/>
                </a:lnTo>
                <a:cubicBezTo>
                  <a:pt x="2643276" y="631233"/>
                  <a:pt x="2613690" y="660819"/>
                  <a:pt x="2577194" y="660819"/>
                </a:cubicBezTo>
                <a:lnTo>
                  <a:pt x="66082" y="660819"/>
                </a:lnTo>
                <a:cubicBezTo>
                  <a:pt x="29586" y="660819"/>
                  <a:pt x="0" y="631233"/>
                  <a:pt x="0" y="594737"/>
                </a:cubicBezTo>
                <a:lnTo>
                  <a:pt x="0" y="66082"/>
                </a:lnTo>
                <a:close/>
              </a:path>
            </a:pathLst>
          </a:custGeom>
        </p:spPr>
        <p:style>
          <a:lnRef idx="2">
            <a:schemeClr val="accent3">
              <a:tint val="40000"/>
              <a:alpha val="90000"/>
              <a:hueOff val="553402"/>
              <a:satOff val="27273"/>
              <a:lumOff val="485"/>
              <a:alphaOff val="0"/>
            </a:schemeClr>
          </a:lnRef>
          <a:fillRef idx="1">
            <a:schemeClr val="accent3">
              <a:tint val="40000"/>
              <a:alpha val="90000"/>
              <a:hueOff val="553402"/>
              <a:satOff val="27273"/>
              <a:lumOff val="485"/>
              <a:alphaOff val="0"/>
            </a:schemeClr>
          </a:fillRef>
          <a:effectRef idx="0">
            <a:schemeClr val="accent3">
              <a:tint val="40000"/>
              <a:alpha val="90000"/>
              <a:hueOff val="553402"/>
              <a:satOff val="27273"/>
              <a:lumOff val="485"/>
              <a:alphaOff val="0"/>
            </a:schemeClr>
          </a:effectRef>
          <a:fontRef idx="minor">
            <a:schemeClr val="dk1">
              <a:hueOff val="0"/>
              <a:satOff val="0"/>
              <a:lumOff val="0"/>
              <a:alphaOff val="0"/>
            </a:schemeClr>
          </a:fontRef>
        </p:style>
        <p:txBody>
          <a:bodyPr spcFirstLastPara="0" vert="horz" wrap="square" lIns="37135" tIns="37135" rIns="37135" bIns="37135" numCol="1" spcCol="1270" anchor="ctr" anchorCtr="0">
            <a:noAutofit/>
          </a:bodyPr>
          <a:lstStyle/>
          <a:p>
            <a:pPr marL="0" lvl="0" indent="0" algn="ctr" defTabSz="622300">
              <a:lnSpc>
                <a:spcPct val="90000"/>
              </a:lnSpc>
              <a:spcBef>
                <a:spcPct val="0"/>
              </a:spcBef>
              <a:spcAft>
                <a:spcPct val="35000"/>
              </a:spcAft>
              <a:buNone/>
            </a:pPr>
            <a:r>
              <a:rPr lang="en-GB" sz="1400" dirty="0"/>
              <a:t>Joined FPS2015</a:t>
            </a:r>
            <a:endParaRPr lang="en-GB" sz="1400" kern="1200" dirty="0"/>
          </a:p>
        </p:txBody>
      </p:sp>
      <p:sp>
        <p:nvSpPr>
          <p:cNvPr id="41" name="Free-form: Shape 40">
            <a:extLst>
              <a:ext uri="{FF2B5EF4-FFF2-40B4-BE49-F238E27FC236}">
                <a16:creationId xmlns:a16="http://schemas.microsoft.com/office/drawing/2014/main" id="{5BE9E2E3-FE06-590F-9122-45FD171E7AB0}"/>
              </a:ext>
            </a:extLst>
          </p:cNvPr>
          <p:cNvSpPr/>
          <p:nvPr/>
        </p:nvSpPr>
        <p:spPr>
          <a:xfrm>
            <a:off x="3351513" y="5214100"/>
            <a:ext cx="2643276" cy="660819"/>
          </a:xfrm>
          <a:custGeom>
            <a:avLst/>
            <a:gdLst>
              <a:gd name="connsiteX0" fmla="*/ 0 w 2643276"/>
              <a:gd name="connsiteY0" fmla="*/ 66082 h 660819"/>
              <a:gd name="connsiteX1" fmla="*/ 66082 w 2643276"/>
              <a:gd name="connsiteY1" fmla="*/ 0 h 660819"/>
              <a:gd name="connsiteX2" fmla="*/ 2577194 w 2643276"/>
              <a:gd name="connsiteY2" fmla="*/ 0 h 660819"/>
              <a:gd name="connsiteX3" fmla="*/ 2643276 w 2643276"/>
              <a:gd name="connsiteY3" fmla="*/ 66082 h 660819"/>
              <a:gd name="connsiteX4" fmla="*/ 2643276 w 2643276"/>
              <a:gd name="connsiteY4" fmla="*/ 594737 h 660819"/>
              <a:gd name="connsiteX5" fmla="*/ 2577194 w 2643276"/>
              <a:gd name="connsiteY5" fmla="*/ 660819 h 660819"/>
              <a:gd name="connsiteX6" fmla="*/ 66082 w 2643276"/>
              <a:gd name="connsiteY6" fmla="*/ 660819 h 660819"/>
              <a:gd name="connsiteX7" fmla="*/ 0 w 2643276"/>
              <a:gd name="connsiteY7" fmla="*/ 594737 h 660819"/>
              <a:gd name="connsiteX8" fmla="*/ 0 w 2643276"/>
              <a:gd name="connsiteY8" fmla="*/ 66082 h 66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3276" h="660819">
                <a:moveTo>
                  <a:pt x="0" y="66082"/>
                </a:moveTo>
                <a:cubicBezTo>
                  <a:pt x="0" y="29586"/>
                  <a:pt x="29586" y="0"/>
                  <a:pt x="66082" y="0"/>
                </a:cubicBezTo>
                <a:lnTo>
                  <a:pt x="2577194" y="0"/>
                </a:lnTo>
                <a:cubicBezTo>
                  <a:pt x="2613690" y="0"/>
                  <a:pt x="2643276" y="29586"/>
                  <a:pt x="2643276" y="66082"/>
                </a:cubicBezTo>
                <a:lnTo>
                  <a:pt x="2643276" y="594737"/>
                </a:lnTo>
                <a:cubicBezTo>
                  <a:pt x="2643276" y="631233"/>
                  <a:pt x="2613690" y="660819"/>
                  <a:pt x="2577194" y="660819"/>
                </a:cubicBezTo>
                <a:lnTo>
                  <a:pt x="66082" y="660819"/>
                </a:lnTo>
                <a:cubicBezTo>
                  <a:pt x="29586" y="660819"/>
                  <a:pt x="0" y="631233"/>
                  <a:pt x="0" y="594737"/>
                </a:cubicBezTo>
                <a:lnTo>
                  <a:pt x="0" y="66082"/>
                </a:lnTo>
                <a:close/>
              </a:path>
            </a:pathLst>
          </a:custGeom>
        </p:spPr>
        <p:style>
          <a:lnRef idx="2">
            <a:schemeClr val="accent3">
              <a:tint val="40000"/>
              <a:alpha val="90000"/>
              <a:hueOff val="553402"/>
              <a:satOff val="27273"/>
              <a:lumOff val="485"/>
              <a:alphaOff val="0"/>
            </a:schemeClr>
          </a:lnRef>
          <a:fillRef idx="1">
            <a:schemeClr val="accent3">
              <a:tint val="40000"/>
              <a:alpha val="90000"/>
              <a:hueOff val="553402"/>
              <a:satOff val="27273"/>
              <a:lumOff val="485"/>
              <a:alphaOff val="0"/>
            </a:schemeClr>
          </a:fillRef>
          <a:effectRef idx="0">
            <a:schemeClr val="accent3">
              <a:tint val="40000"/>
              <a:alpha val="90000"/>
              <a:hueOff val="553402"/>
              <a:satOff val="27273"/>
              <a:lumOff val="485"/>
              <a:alphaOff val="0"/>
            </a:schemeClr>
          </a:effectRef>
          <a:fontRef idx="minor">
            <a:schemeClr val="dk1">
              <a:hueOff val="0"/>
              <a:satOff val="0"/>
              <a:lumOff val="0"/>
              <a:alphaOff val="0"/>
            </a:schemeClr>
          </a:fontRef>
        </p:style>
        <p:txBody>
          <a:bodyPr spcFirstLastPara="0" vert="horz" wrap="square" lIns="37135" tIns="37135" rIns="37135" bIns="37135" numCol="1" spcCol="1270" anchor="ctr" anchorCtr="0">
            <a:noAutofit/>
          </a:bodyPr>
          <a:lstStyle/>
          <a:p>
            <a:pPr marL="0" lvl="0" indent="0" algn="ctr" defTabSz="622300">
              <a:lnSpc>
                <a:spcPct val="90000"/>
              </a:lnSpc>
              <a:spcBef>
                <a:spcPct val="0"/>
              </a:spcBef>
              <a:spcAft>
                <a:spcPct val="35000"/>
              </a:spcAft>
              <a:buNone/>
            </a:pPr>
            <a:r>
              <a:rPr lang="en-GB" sz="1400" dirty="0"/>
              <a:t>1 April 2022</a:t>
            </a:r>
            <a:endParaRPr lang="en-GB" sz="1400" kern="1200" dirty="0"/>
          </a:p>
        </p:txBody>
      </p:sp>
      <p:sp>
        <p:nvSpPr>
          <p:cNvPr id="42" name="Free-form: Shape 41">
            <a:extLst>
              <a:ext uri="{FF2B5EF4-FFF2-40B4-BE49-F238E27FC236}">
                <a16:creationId xmlns:a16="http://schemas.microsoft.com/office/drawing/2014/main" id="{A525CD9C-6EE2-574E-5E7C-3DED404D0C0E}"/>
              </a:ext>
            </a:extLst>
          </p:cNvPr>
          <p:cNvSpPr/>
          <p:nvPr/>
        </p:nvSpPr>
        <p:spPr>
          <a:xfrm>
            <a:off x="6371839" y="5214100"/>
            <a:ext cx="2643276" cy="660819"/>
          </a:xfrm>
          <a:custGeom>
            <a:avLst/>
            <a:gdLst>
              <a:gd name="connsiteX0" fmla="*/ 0 w 2643276"/>
              <a:gd name="connsiteY0" fmla="*/ 66082 h 660819"/>
              <a:gd name="connsiteX1" fmla="*/ 66082 w 2643276"/>
              <a:gd name="connsiteY1" fmla="*/ 0 h 660819"/>
              <a:gd name="connsiteX2" fmla="*/ 2577194 w 2643276"/>
              <a:gd name="connsiteY2" fmla="*/ 0 h 660819"/>
              <a:gd name="connsiteX3" fmla="*/ 2643276 w 2643276"/>
              <a:gd name="connsiteY3" fmla="*/ 66082 h 660819"/>
              <a:gd name="connsiteX4" fmla="*/ 2643276 w 2643276"/>
              <a:gd name="connsiteY4" fmla="*/ 594737 h 660819"/>
              <a:gd name="connsiteX5" fmla="*/ 2577194 w 2643276"/>
              <a:gd name="connsiteY5" fmla="*/ 660819 h 660819"/>
              <a:gd name="connsiteX6" fmla="*/ 66082 w 2643276"/>
              <a:gd name="connsiteY6" fmla="*/ 660819 h 660819"/>
              <a:gd name="connsiteX7" fmla="*/ 0 w 2643276"/>
              <a:gd name="connsiteY7" fmla="*/ 594737 h 660819"/>
              <a:gd name="connsiteX8" fmla="*/ 0 w 2643276"/>
              <a:gd name="connsiteY8" fmla="*/ 66082 h 66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3276" h="660819">
                <a:moveTo>
                  <a:pt x="0" y="66082"/>
                </a:moveTo>
                <a:cubicBezTo>
                  <a:pt x="0" y="29586"/>
                  <a:pt x="29586" y="0"/>
                  <a:pt x="66082" y="0"/>
                </a:cubicBezTo>
                <a:lnTo>
                  <a:pt x="2577194" y="0"/>
                </a:lnTo>
                <a:cubicBezTo>
                  <a:pt x="2613690" y="0"/>
                  <a:pt x="2643276" y="29586"/>
                  <a:pt x="2643276" y="66082"/>
                </a:cubicBezTo>
                <a:lnTo>
                  <a:pt x="2643276" y="594737"/>
                </a:lnTo>
                <a:cubicBezTo>
                  <a:pt x="2643276" y="631233"/>
                  <a:pt x="2613690" y="660819"/>
                  <a:pt x="2577194" y="660819"/>
                </a:cubicBezTo>
                <a:lnTo>
                  <a:pt x="66082" y="660819"/>
                </a:lnTo>
                <a:cubicBezTo>
                  <a:pt x="29586" y="660819"/>
                  <a:pt x="0" y="631233"/>
                  <a:pt x="0" y="594737"/>
                </a:cubicBezTo>
                <a:lnTo>
                  <a:pt x="0" y="66082"/>
                </a:lnTo>
                <a:close/>
              </a:path>
            </a:pathLst>
          </a:custGeom>
        </p:spPr>
        <p:style>
          <a:lnRef idx="2">
            <a:schemeClr val="accent3">
              <a:tint val="40000"/>
              <a:alpha val="90000"/>
              <a:hueOff val="553402"/>
              <a:satOff val="27273"/>
              <a:lumOff val="485"/>
              <a:alphaOff val="0"/>
            </a:schemeClr>
          </a:lnRef>
          <a:fillRef idx="1">
            <a:schemeClr val="accent3">
              <a:tint val="40000"/>
              <a:alpha val="90000"/>
              <a:hueOff val="553402"/>
              <a:satOff val="27273"/>
              <a:lumOff val="485"/>
              <a:alphaOff val="0"/>
            </a:schemeClr>
          </a:fillRef>
          <a:effectRef idx="0">
            <a:schemeClr val="accent3">
              <a:tint val="40000"/>
              <a:alpha val="90000"/>
              <a:hueOff val="553402"/>
              <a:satOff val="27273"/>
              <a:lumOff val="485"/>
              <a:alphaOff val="0"/>
            </a:schemeClr>
          </a:effectRef>
          <a:fontRef idx="minor">
            <a:schemeClr val="dk1">
              <a:hueOff val="0"/>
              <a:satOff val="0"/>
              <a:lumOff val="0"/>
              <a:alphaOff val="0"/>
            </a:schemeClr>
          </a:fontRef>
        </p:style>
        <p:txBody>
          <a:bodyPr spcFirstLastPara="0" vert="horz" wrap="square" lIns="37135" tIns="37135" rIns="37135" bIns="37135" numCol="1" spcCol="1270" anchor="ctr" anchorCtr="0">
            <a:noAutofit/>
          </a:bodyPr>
          <a:lstStyle/>
          <a:p>
            <a:pPr marL="0" lvl="0" indent="0" algn="ctr" defTabSz="622300">
              <a:lnSpc>
                <a:spcPct val="90000"/>
              </a:lnSpc>
              <a:spcBef>
                <a:spcPct val="0"/>
              </a:spcBef>
              <a:spcAft>
                <a:spcPct val="35000"/>
              </a:spcAft>
              <a:buNone/>
            </a:pPr>
            <a:r>
              <a:rPr lang="en-GB" sz="1400" dirty="0"/>
              <a:t>1 April 2015</a:t>
            </a:r>
            <a:endParaRPr lang="en-GB" sz="1400" kern="1200" dirty="0"/>
          </a:p>
        </p:txBody>
      </p:sp>
      <p:sp>
        <p:nvSpPr>
          <p:cNvPr id="43" name="Free-form: Shape 42">
            <a:extLst>
              <a:ext uri="{FF2B5EF4-FFF2-40B4-BE49-F238E27FC236}">
                <a16:creationId xmlns:a16="http://schemas.microsoft.com/office/drawing/2014/main" id="{C120AB95-16AF-C64B-DAE3-090BFF512BD1}"/>
              </a:ext>
            </a:extLst>
          </p:cNvPr>
          <p:cNvSpPr/>
          <p:nvPr/>
        </p:nvSpPr>
        <p:spPr>
          <a:xfrm>
            <a:off x="9378184" y="5214100"/>
            <a:ext cx="2643276" cy="660819"/>
          </a:xfrm>
          <a:custGeom>
            <a:avLst/>
            <a:gdLst>
              <a:gd name="connsiteX0" fmla="*/ 0 w 2643276"/>
              <a:gd name="connsiteY0" fmla="*/ 66082 h 660819"/>
              <a:gd name="connsiteX1" fmla="*/ 66082 w 2643276"/>
              <a:gd name="connsiteY1" fmla="*/ 0 h 660819"/>
              <a:gd name="connsiteX2" fmla="*/ 2577194 w 2643276"/>
              <a:gd name="connsiteY2" fmla="*/ 0 h 660819"/>
              <a:gd name="connsiteX3" fmla="*/ 2643276 w 2643276"/>
              <a:gd name="connsiteY3" fmla="*/ 66082 h 660819"/>
              <a:gd name="connsiteX4" fmla="*/ 2643276 w 2643276"/>
              <a:gd name="connsiteY4" fmla="*/ 594737 h 660819"/>
              <a:gd name="connsiteX5" fmla="*/ 2577194 w 2643276"/>
              <a:gd name="connsiteY5" fmla="*/ 660819 h 660819"/>
              <a:gd name="connsiteX6" fmla="*/ 66082 w 2643276"/>
              <a:gd name="connsiteY6" fmla="*/ 660819 h 660819"/>
              <a:gd name="connsiteX7" fmla="*/ 0 w 2643276"/>
              <a:gd name="connsiteY7" fmla="*/ 594737 h 660819"/>
              <a:gd name="connsiteX8" fmla="*/ 0 w 2643276"/>
              <a:gd name="connsiteY8" fmla="*/ 66082 h 66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3276" h="660819">
                <a:moveTo>
                  <a:pt x="0" y="66082"/>
                </a:moveTo>
                <a:cubicBezTo>
                  <a:pt x="0" y="29586"/>
                  <a:pt x="29586" y="0"/>
                  <a:pt x="66082" y="0"/>
                </a:cubicBezTo>
                <a:lnTo>
                  <a:pt x="2577194" y="0"/>
                </a:lnTo>
                <a:cubicBezTo>
                  <a:pt x="2613690" y="0"/>
                  <a:pt x="2643276" y="29586"/>
                  <a:pt x="2643276" y="66082"/>
                </a:cubicBezTo>
                <a:lnTo>
                  <a:pt x="2643276" y="594737"/>
                </a:lnTo>
                <a:cubicBezTo>
                  <a:pt x="2643276" y="631233"/>
                  <a:pt x="2613690" y="660819"/>
                  <a:pt x="2577194" y="660819"/>
                </a:cubicBezTo>
                <a:lnTo>
                  <a:pt x="66082" y="660819"/>
                </a:lnTo>
                <a:cubicBezTo>
                  <a:pt x="29586" y="660819"/>
                  <a:pt x="0" y="631233"/>
                  <a:pt x="0" y="594737"/>
                </a:cubicBezTo>
                <a:lnTo>
                  <a:pt x="0" y="66082"/>
                </a:lnTo>
                <a:close/>
              </a:path>
            </a:pathLst>
          </a:custGeom>
        </p:spPr>
        <p:style>
          <a:lnRef idx="2">
            <a:schemeClr val="accent3">
              <a:tint val="40000"/>
              <a:alpha val="90000"/>
              <a:hueOff val="553402"/>
              <a:satOff val="27273"/>
              <a:lumOff val="485"/>
              <a:alphaOff val="0"/>
            </a:schemeClr>
          </a:lnRef>
          <a:fillRef idx="1">
            <a:schemeClr val="accent3">
              <a:tint val="40000"/>
              <a:alpha val="90000"/>
              <a:hueOff val="553402"/>
              <a:satOff val="27273"/>
              <a:lumOff val="485"/>
              <a:alphaOff val="0"/>
            </a:schemeClr>
          </a:fillRef>
          <a:effectRef idx="0">
            <a:schemeClr val="accent3">
              <a:tint val="40000"/>
              <a:alpha val="90000"/>
              <a:hueOff val="553402"/>
              <a:satOff val="27273"/>
              <a:lumOff val="485"/>
              <a:alphaOff val="0"/>
            </a:schemeClr>
          </a:effectRef>
          <a:fontRef idx="minor">
            <a:schemeClr val="dk1">
              <a:hueOff val="0"/>
              <a:satOff val="0"/>
              <a:lumOff val="0"/>
              <a:alphaOff val="0"/>
            </a:schemeClr>
          </a:fontRef>
        </p:style>
        <p:txBody>
          <a:bodyPr spcFirstLastPara="0" vert="horz" wrap="square" lIns="37135" tIns="37135" rIns="37135" bIns="37135" numCol="1" spcCol="1270" anchor="ctr" anchorCtr="0">
            <a:noAutofit/>
          </a:bodyPr>
          <a:lstStyle/>
          <a:p>
            <a:pPr marL="0" lvl="0" indent="0" algn="ctr" defTabSz="622300">
              <a:lnSpc>
                <a:spcPct val="90000"/>
              </a:lnSpc>
              <a:spcBef>
                <a:spcPct val="0"/>
              </a:spcBef>
              <a:spcAft>
                <a:spcPct val="35000"/>
              </a:spcAft>
              <a:buNone/>
            </a:pPr>
            <a:r>
              <a:rPr lang="en-GB" sz="1400" dirty="0"/>
              <a:t>Between 1 April 2015 and 31 March 2022</a:t>
            </a:r>
            <a:endParaRPr lang="en-GB" sz="1400" kern="1200" dirty="0"/>
          </a:p>
        </p:txBody>
      </p:sp>
      <p:cxnSp>
        <p:nvCxnSpPr>
          <p:cNvPr id="44" name="Straight Connector 43">
            <a:extLst>
              <a:ext uri="{FF2B5EF4-FFF2-40B4-BE49-F238E27FC236}">
                <a16:creationId xmlns:a16="http://schemas.microsoft.com/office/drawing/2014/main" id="{F434E099-3EDB-B164-391F-FE1397E8A25E}"/>
              </a:ext>
            </a:extLst>
          </p:cNvPr>
          <p:cNvCxnSpPr/>
          <p:nvPr/>
        </p:nvCxnSpPr>
        <p:spPr>
          <a:xfrm>
            <a:off x="413715" y="5097571"/>
            <a:ext cx="11607745"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272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23" grpId="0" animBg="1"/>
      <p:bldP spid="24" grpId="0" animBg="1"/>
      <p:bldP spid="26" grpId="0" animBg="1"/>
      <p:bldP spid="28" grpId="0" animBg="1"/>
      <p:bldP spid="30" grpId="0" animBg="1"/>
      <p:bldP spid="31" grpId="0" animBg="1"/>
      <p:bldP spid="33" grpId="0" animBg="1"/>
      <p:bldP spid="35" grpId="0" animBg="1"/>
      <p:bldP spid="37" grpId="0" animBg="1"/>
      <p:bldP spid="41" grpId="0" animBg="1"/>
      <p:bldP spid="42" grpId="0" animBg="1"/>
      <p:bldP spid="4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47DE8D-25CC-B364-6B8C-E5FC9ABFF977}"/>
              </a:ext>
            </a:extLst>
          </p:cNvPr>
          <p:cNvPicPr/>
          <p:nvPr/>
        </p:nvPicPr>
        <p:blipFill>
          <a:blip r:embed="rId2"/>
          <a:stretch>
            <a:fillRect/>
          </a:stretch>
        </p:blipFill>
        <p:spPr>
          <a:xfrm>
            <a:off x="609600" y="1"/>
            <a:ext cx="10972800" cy="449910"/>
          </a:xfrm>
          <a:prstGeom prst="rect">
            <a:avLst/>
          </a:prstGeom>
        </p:spPr>
      </p:pic>
      <p:pic>
        <p:nvPicPr>
          <p:cNvPr id="3" name="Picture 2">
            <a:extLst>
              <a:ext uri="{FF2B5EF4-FFF2-40B4-BE49-F238E27FC236}">
                <a16:creationId xmlns:a16="http://schemas.microsoft.com/office/drawing/2014/main" id="{97BD4D67-4B3A-AB17-B7A0-721B529FAB55}"/>
              </a:ext>
            </a:extLst>
          </p:cNvPr>
          <p:cNvPicPr/>
          <p:nvPr/>
        </p:nvPicPr>
        <p:blipFill>
          <a:blip r:embed="rId3"/>
          <a:stretch>
            <a:fillRect/>
          </a:stretch>
        </p:blipFill>
        <p:spPr>
          <a:xfrm>
            <a:off x="609600" y="5808209"/>
            <a:ext cx="10972800" cy="1049790"/>
          </a:xfrm>
          <a:prstGeom prst="rect">
            <a:avLst/>
          </a:prstGeom>
        </p:spPr>
      </p:pic>
      <p:sp>
        <p:nvSpPr>
          <p:cNvPr id="10" name="TextBox 9">
            <a:extLst>
              <a:ext uri="{FF2B5EF4-FFF2-40B4-BE49-F238E27FC236}">
                <a16:creationId xmlns:a16="http://schemas.microsoft.com/office/drawing/2014/main" id="{969208F3-E234-B134-E6B1-525F58A5E92A}"/>
              </a:ext>
            </a:extLst>
          </p:cNvPr>
          <p:cNvSpPr txBox="1"/>
          <p:nvPr/>
        </p:nvSpPr>
        <p:spPr>
          <a:xfrm>
            <a:off x="1657350" y="2321897"/>
            <a:ext cx="8877300" cy="707886"/>
          </a:xfrm>
          <a:prstGeom prst="rect">
            <a:avLst/>
          </a:prstGeom>
          <a:noFill/>
        </p:spPr>
        <p:txBody>
          <a:bodyPr wrap="square" rtlCol="0">
            <a:spAutoFit/>
          </a:bodyPr>
          <a:lstStyle/>
          <a:p>
            <a:pPr algn="ctr"/>
            <a:r>
              <a:rPr lang="en-GB" sz="4000" b="1" dirty="0">
                <a:solidFill>
                  <a:srgbClr val="C00000"/>
                </a:solidFill>
                <a:latin typeface="Arial Black" panose="020B0A04020102020204" pitchFamily="34" charset="0"/>
              </a:rPr>
              <a:t>FPS1992 AND MODIFIED</a:t>
            </a:r>
          </a:p>
        </p:txBody>
      </p:sp>
    </p:spTree>
    <p:extLst>
      <p:ext uri="{BB962C8B-B14F-4D97-AF65-F5344CB8AC3E}">
        <p14:creationId xmlns:p14="http://schemas.microsoft.com/office/powerpoint/2010/main" val="38804890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5D9A1E-170C-13E8-FF47-E8831DE4E50A}"/>
              </a:ext>
            </a:extLst>
          </p:cNvPr>
          <p:cNvPicPr>
            <a:picLocks noChangeAspect="1"/>
          </p:cNvPicPr>
          <p:nvPr/>
        </p:nvPicPr>
        <p:blipFill>
          <a:blip r:embed="rId2"/>
          <a:stretch>
            <a:fillRect/>
          </a:stretch>
        </p:blipFill>
        <p:spPr>
          <a:xfrm>
            <a:off x="140276" y="729211"/>
            <a:ext cx="4723719" cy="5725486"/>
          </a:xfrm>
          <a:prstGeom prst="rect">
            <a:avLst/>
          </a:prstGeom>
        </p:spPr>
      </p:pic>
      <p:sp>
        <p:nvSpPr>
          <p:cNvPr id="2" name="TextBox 1">
            <a:extLst>
              <a:ext uri="{FF2B5EF4-FFF2-40B4-BE49-F238E27FC236}">
                <a16:creationId xmlns:a16="http://schemas.microsoft.com/office/drawing/2014/main" id="{E9BE7D64-9000-6135-7A04-D62541201AC8}"/>
              </a:ext>
            </a:extLst>
          </p:cNvPr>
          <p:cNvSpPr txBox="1"/>
          <p:nvPr/>
        </p:nvSpPr>
        <p:spPr>
          <a:xfrm>
            <a:off x="4934508" y="2540447"/>
            <a:ext cx="7024772"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600" dirty="0"/>
              <a:t>Contributions already paid for remedy period</a:t>
            </a:r>
          </a:p>
        </p:txBody>
      </p:sp>
      <p:sp>
        <p:nvSpPr>
          <p:cNvPr id="4" name="TextBox 3">
            <a:extLst>
              <a:ext uri="{FF2B5EF4-FFF2-40B4-BE49-F238E27FC236}">
                <a16:creationId xmlns:a16="http://schemas.microsoft.com/office/drawing/2014/main" id="{2A979477-0BF7-6174-E3F0-499A332EBFF7}"/>
              </a:ext>
            </a:extLst>
          </p:cNvPr>
          <p:cNvSpPr txBox="1"/>
          <p:nvPr/>
        </p:nvSpPr>
        <p:spPr>
          <a:xfrm>
            <a:off x="4934508" y="3014797"/>
            <a:ext cx="7035737"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600" dirty="0"/>
              <a:t>Contributions required to be considered in FPS1992/Modified for remedy period</a:t>
            </a:r>
          </a:p>
        </p:txBody>
      </p:sp>
      <p:sp>
        <p:nvSpPr>
          <p:cNvPr id="5" name="TextBox 4">
            <a:extLst>
              <a:ext uri="{FF2B5EF4-FFF2-40B4-BE49-F238E27FC236}">
                <a16:creationId xmlns:a16="http://schemas.microsoft.com/office/drawing/2014/main" id="{DBA7473F-5713-B59E-BAB4-673410761759}"/>
              </a:ext>
            </a:extLst>
          </p:cNvPr>
          <p:cNvSpPr txBox="1"/>
          <p:nvPr/>
        </p:nvSpPr>
        <p:spPr>
          <a:xfrm>
            <a:off x="4934508" y="3440787"/>
            <a:ext cx="7024772"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600" dirty="0"/>
              <a:t>Contributions shortfall</a:t>
            </a:r>
          </a:p>
        </p:txBody>
      </p:sp>
      <p:sp>
        <p:nvSpPr>
          <p:cNvPr id="6" name="TextBox 5">
            <a:extLst>
              <a:ext uri="{FF2B5EF4-FFF2-40B4-BE49-F238E27FC236}">
                <a16:creationId xmlns:a16="http://schemas.microsoft.com/office/drawing/2014/main" id="{D240DCF8-D8E8-C113-2A85-EC862E3DB343}"/>
              </a:ext>
            </a:extLst>
          </p:cNvPr>
          <p:cNvSpPr txBox="1"/>
          <p:nvPr/>
        </p:nvSpPr>
        <p:spPr>
          <a:xfrm>
            <a:off x="4945473" y="4267902"/>
            <a:ext cx="7024772"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600" dirty="0"/>
              <a:t>“Last minute change” – if buying back tax relief will be calculated.  </a:t>
            </a:r>
          </a:p>
        </p:txBody>
      </p:sp>
      <p:sp>
        <p:nvSpPr>
          <p:cNvPr id="7" name="TextBox 6">
            <a:extLst>
              <a:ext uri="{FF2B5EF4-FFF2-40B4-BE49-F238E27FC236}">
                <a16:creationId xmlns:a16="http://schemas.microsoft.com/office/drawing/2014/main" id="{5849B220-CC09-53C3-3F09-3F95F9D0BDE4}"/>
              </a:ext>
            </a:extLst>
          </p:cNvPr>
          <p:cNvSpPr txBox="1"/>
          <p:nvPr/>
        </p:nvSpPr>
        <p:spPr>
          <a:xfrm>
            <a:off x="4934508" y="4683914"/>
            <a:ext cx="7024772"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600" dirty="0"/>
              <a:t>Charged interest on contributions over remedy period</a:t>
            </a:r>
          </a:p>
        </p:txBody>
      </p:sp>
      <p:sp>
        <p:nvSpPr>
          <p:cNvPr id="8" name="TextBox 7">
            <a:extLst>
              <a:ext uri="{FF2B5EF4-FFF2-40B4-BE49-F238E27FC236}">
                <a16:creationId xmlns:a16="http://schemas.microsoft.com/office/drawing/2014/main" id="{249AB6DC-3AA4-D9C1-CF01-0A0BDBBB8976}"/>
              </a:ext>
            </a:extLst>
          </p:cNvPr>
          <p:cNvSpPr txBox="1"/>
          <p:nvPr/>
        </p:nvSpPr>
        <p:spPr>
          <a:xfrm>
            <a:off x="4934508" y="5106804"/>
            <a:ext cx="7024772"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600" dirty="0"/>
              <a:t>Total amount required.  Will need to be recalculated for tax relief</a:t>
            </a:r>
          </a:p>
        </p:txBody>
      </p:sp>
      <p:sp>
        <p:nvSpPr>
          <p:cNvPr id="9" name="TextBox 8">
            <a:extLst>
              <a:ext uri="{FF2B5EF4-FFF2-40B4-BE49-F238E27FC236}">
                <a16:creationId xmlns:a16="http://schemas.microsoft.com/office/drawing/2014/main" id="{2BAEBCFC-3A77-57FD-DD1D-0BCF85CFCF1A}"/>
              </a:ext>
            </a:extLst>
          </p:cNvPr>
          <p:cNvSpPr txBox="1"/>
          <p:nvPr/>
        </p:nvSpPr>
        <p:spPr>
          <a:xfrm>
            <a:off x="4934508" y="5612185"/>
            <a:ext cx="7024772"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600" dirty="0"/>
              <a:t>12-week window opens up every year with each ABS</a:t>
            </a:r>
          </a:p>
          <a:p>
            <a:endParaRPr lang="en-GB" sz="1600" dirty="0"/>
          </a:p>
          <a:p>
            <a:r>
              <a:rPr lang="en-GB" sz="1600" dirty="0"/>
              <a:t>Or at retirement</a:t>
            </a:r>
          </a:p>
        </p:txBody>
      </p:sp>
      <p:sp>
        <p:nvSpPr>
          <p:cNvPr id="12" name="Arrow: Right 11">
            <a:extLst>
              <a:ext uri="{FF2B5EF4-FFF2-40B4-BE49-F238E27FC236}">
                <a16:creationId xmlns:a16="http://schemas.microsoft.com/office/drawing/2014/main" id="{027582EA-894E-CE7A-661B-27D913981156}"/>
              </a:ext>
            </a:extLst>
          </p:cNvPr>
          <p:cNvSpPr/>
          <p:nvPr/>
        </p:nvSpPr>
        <p:spPr>
          <a:xfrm>
            <a:off x="4581053" y="2725093"/>
            <a:ext cx="364420" cy="12287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extLst>
              <a:ext uri="{FF2B5EF4-FFF2-40B4-BE49-F238E27FC236}">
                <a16:creationId xmlns:a16="http://schemas.microsoft.com/office/drawing/2014/main" id="{941563EF-8A5A-C0B0-9F29-5B789A562D0C}"/>
              </a:ext>
            </a:extLst>
          </p:cNvPr>
          <p:cNvSpPr/>
          <p:nvPr/>
        </p:nvSpPr>
        <p:spPr>
          <a:xfrm>
            <a:off x="4606709" y="3140042"/>
            <a:ext cx="364420" cy="12287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extLst>
              <a:ext uri="{FF2B5EF4-FFF2-40B4-BE49-F238E27FC236}">
                <a16:creationId xmlns:a16="http://schemas.microsoft.com/office/drawing/2014/main" id="{FCCCE9AD-86D7-E42C-5D93-6EC9D595A7D8}"/>
              </a:ext>
            </a:extLst>
          </p:cNvPr>
          <p:cNvSpPr/>
          <p:nvPr/>
        </p:nvSpPr>
        <p:spPr>
          <a:xfrm>
            <a:off x="4614259" y="3545933"/>
            <a:ext cx="364420" cy="12287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Right 14">
            <a:extLst>
              <a:ext uri="{FF2B5EF4-FFF2-40B4-BE49-F238E27FC236}">
                <a16:creationId xmlns:a16="http://schemas.microsoft.com/office/drawing/2014/main" id="{C1C49A43-C0C3-FDAC-B723-A348470C9570}"/>
              </a:ext>
            </a:extLst>
          </p:cNvPr>
          <p:cNvSpPr/>
          <p:nvPr/>
        </p:nvSpPr>
        <p:spPr>
          <a:xfrm>
            <a:off x="4529349" y="4584984"/>
            <a:ext cx="364420" cy="12287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Right 15">
            <a:extLst>
              <a:ext uri="{FF2B5EF4-FFF2-40B4-BE49-F238E27FC236}">
                <a16:creationId xmlns:a16="http://schemas.microsoft.com/office/drawing/2014/main" id="{95BBDC08-E432-72B7-4DEE-B7C7A3A29CDD}"/>
              </a:ext>
            </a:extLst>
          </p:cNvPr>
          <p:cNvSpPr/>
          <p:nvPr/>
        </p:nvSpPr>
        <p:spPr>
          <a:xfrm>
            <a:off x="4549719" y="4908703"/>
            <a:ext cx="364420" cy="12287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rrow: Right 16">
            <a:extLst>
              <a:ext uri="{FF2B5EF4-FFF2-40B4-BE49-F238E27FC236}">
                <a16:creationId xmlns:a16="http://schemas.microsoft.com/office/drawing/2014/main" id="{91F611EB-0545-5F2D-4704-E9B3E4018FC5}"/>
              </a:ext>
            </a:extLst>
          </p:cNvPr>
          <p:cNvSpPr/>
          <p:nvPr/>
        </p:nvSpPr>
        <p:spPr>
          <a:xfrm>
            <a:off x="4529349" y="5296542"/>
            <a:ext cx="364420" cy="12287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Right 17">
            <a:extLst>
              <a:ext uri="{FF2B5EF4-FFF2-40B4-BE49-F238E27FC236}">
                <a16:creationId xmlns:a16="http://schemas.microsoft.com/office/drawing/2014/main" id="{6E817BEE-006E-AD8C-9C73-3403914F2FFD}"/>
              </a:ext>
            </a:extLst>
          </p:cNvPr>
          <p:cNvSpPr/>
          <p:nvPr/>
        </p:nvSpPr>
        <p:spPr>
          <a:xfrm>
            <a:off x="4514462" y="6005912"/>
            <a:ext cx="364420" cy="12287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a:extLst>
              <a:ext uri="{FF2B5EF4-FFF2-40B4-BE49-F238E27FC236}">
                <a16:creationId xmlns:a16="http://schemas.microsoft.com/office/drawing/2014/main" id="{340D99A5-FD5B-AADD-E162-10B736310A10}"/>
              </a:ext>
            </a:extLst>
          </p:cNvPr>
          <p:cNvPicPr/>
          <p:nvPr/>
        </p:nvPicPr>
        <p:blipFill>
          <a:blip r:embed="rId3"/>
          <a:stretch>
            <a:fillRect/>
          </a:stretch>
        </p:blipFill>
        <p:spPr>
          <a:xfrm>
            <a:off x="609600" y="1"/>
            <a:ext cx="10972800" cy="449910"/>
          </a:xfrm>
          <a:prstGeom prst="rect">
            <a:avLst/>
          </a:prstGeom>
        </p:spPr>
      </p:pic>
      <p:sp>
        <p:nvSpPr>
          <p:cNvPr id="20" name="TextBox 19">
            <a:extLst>
              <a:ext uri="{FF2B5EF4-FFF2-40B4-BE49-F238E27FC236}">
                <a16:creationId xmlns:a16="http://schemas.microsoft.com/office/drawing/2014/main" id="{8868A130-6941-2905-726A-B3CAC00A68F1}"/>
              </a:ext>
            </a:extLst>
          </p:cNvPr>
          <p:cNvSpPr txBox="1"/>
          <p:nvPr/>
        </p:nvSpPr>
        <p:spPr>
          <a:xfrm>
            <a:off x="8006409" y="629610"/>
            <a:ext cx="3575991" cy="646331"/>
          </a:xfrm>
          <a:prstGeom prst="rect">
            <a:avLst/>
          </a:prstGeom>
          <a:noFill/>
        </p:spPr>
        <p:txBody>
          <a:bodyPr wrap="square" rtlCol="0">
            <a:spAutoFit/>
          </a:bodyPr>
          <a:lstStyle/>
          <a:p>
            <a:r>
              <a:rPr lang="en-GB" sz="3600" dirty="0"/>
              <a:t>ABS-RSS:  Page 12</a:t>
            </a:r>
          </a:p>
        </p:txBody>
      </p:sp>
      <p:sp>
        <p:nvSpPr>
          <p:cNvPr id="21" name="TextBox 20">
            <a:extLst>
              <a:ext uri="{FF2B5EF4-FFF2-40B4-BE49-F238E27FC236}">
                <a16:creationId xmlns:a16="http://schemas.microsoft.com/office/drawing/2014/main" id="{8B272D4B-5949-7C39-8112-064FA3D4046F}"/>
              </a:ext>
            </a:extLst>
          </p:cNvPr>
          <p:cNvSpPr txBox="1"/>
          <p:nvPr/>
        </p:nvSpPr>
        <p:spPr>
          <a:xfrm>
            <a:off x="2052695" y="2671115"/>
            <a:ext cx="771054" cy="230832"/>
          </a:xfrm>
          <a:prstGeom prst="rect">
            <a:avLst/>
          </a:prstGeom>
          <a:solidFill>
            <a:schemeClr val="bg1"/>
          </a:solidFill>
        </p:spPr>
        <p:txBody>
          <a:bodyPr wrap="square" rtlCol="0">
            <a:spAutoFit/>
          </a:bodyPr>
          <a:lstStyle/>
          <a:p>
            <a:r>
              <a:rPr lang="en-GB" sz="900" dirty="0"/>
              <a:t>£ Amount</a:t>
            </a:r>
          </a:p>
        </p:txBody>
      </p:sp>
      <p:sp>
        <p:nvSpPr>
          <p:cNvPr id="22" name="TextBox 21">
            <a:extLst>
              <a:ext uri="{FF2B5EF4-FFF2-40B4-BE49-F238E27FC236}">
                <a16:creationId xmlns:a16="http://schemas.microsoft.com/office/drawing/2014/main" id="{67929A6B-554F-7DEE-4968-59966833F31A}"/>
              </a:ext>
            </a:extLst>
          </p:cNvPr>
          <p:cNvSpPr txBox="1"/>
          <p:nvPr/>
        </p:nvSpPr>
        <p:spPr>
          <a:xfrm>
            <a:off x="2053164" y="3034844"/>
            <a:ext cx="771054" cy="230832"/>
          </a:xfrm>
          <a:prstGeom prst="rect">
            <a:avLst/>
          </a:prstGeom>
          <a:solidFill>
            <a:schemeClr val="bg1"/>
          </a:solidFill>
        </p:spPr>
        <p:txBody>
          <a:bodyPr wrap="square" rtlCol="0">
            <a:spAutoFit/>
          </a:bodyPr>
          <a:lstStyle/>
          <a:p>
            <a:r>
              <a:rPr lang="en-GB" sz="900" dirty="0"/>
              <a:t>£ Amount</a:t>
            </a:r>
          </a:p>
        </p:txBody>
      </p:sp>
      <p:sp>
        <p:nvSpPr>
          <p:cNvPr id="23" name="TextBox 22">
            <a:extLst>
              <a:ext uri="{FF2B5EF4-FFF2-40B4-BE49-F238E27FC236}">
                <a16:creationId xmlns:a16="http://schemas.microsoft.com/office/drawing/2014/main" id="{74F5B3A5-B8BC-5172-FF8E-9B7EECB212FA}"/>
              </a:ext>
            </a:extLst>
          </p:cNvPr>
          <p:cNvSpPr txBox="1"/>
          <p:nvPr/>
        </p:nvSpPr>
        <p:spPr>
          <a:xfrm>
            <a:off x="2052695" y="3467580"/>
            <a:ext cx="771054" cy="230832"/>
          </a:xfrm>
          <a:prstGeom prst="rect">
            <a:avLst/>
          </a:prstGeom>
          <a:solidFill>
            <a:schemeClr val="bg1"/>
          </a:solidFill>
        </p:spPr>
        <p:txBody>
          <a:bodyPr wrap="square" rtlCol="0">
            <a:spAutoFit/>
          </a:bodyPr>
          <a:lstStyle/>
          <a:p>
            <a:r>
              <a:rPr lang="en-GB" sz="900" dirty="0"/>
              <a:t>£ Amount</a:t>
            </a:r>
          </a:p>
        </p:txBody>
      </p:sp>
      <p:sp>
        <p:nvSpPr>
          <p:cNvPr id="24" name="TextBox 23">
            <a:extLst>
              <a:ext uri="{FF2B5EF4-FFF2-40B4-BE49-F238E27FC236}">
                <a16:creationId xmlns:a16="http://schemas.microsoft.com/office/drawing/2014/main" id="{C33EA6F9-8BAE-9809-5076-8F55A5AEBC88}"/>
              </a:ext>
            </a:extLst>
          </p:cNvPr>
          <p:cNvSpPr txBox="1"/>
          <p:nvPr/>
        </p:nvSpPr>
        <p:spPr>
          <a:xfrm>
            <a:off x="2052695" y="4558083"/>
            <a:ext cx="771054" cy="230832"/>
          </a:xfrm>
          <a:prstGeom prst="rect">
            <a:avLst/>
          </a:prstGeom>
          <a:solidFill>
            <a:schemeClr val="bg1"/>
          </a:solidFill>
        </p:spPr>
        <p:txBody>
          <a:bodyPr wrap="square" rtlCol="0">
            <a:spAutoFit/>
          </a:bodyPr>
          <a:lstStyle/>
          <a:p>
            <a:r>
              <a:rPr lang="en-GB" sz="900" dirty="0"/>
              <a:t>£ Amount</a:t>
            </a:r>
          </a:p>
        </p:txBody>
      </p:sp>
      <p:sp>
        <p:nvSpPr>
          <p:cNvPr id="25" name="TextBox 24">
            <a:extLst>
              <a:ext uri="{FF2B5EF4-FFF2-40B4-BE49-F238E27FC236}">
                <a16:creationId xmlns:a16="http://schemas.microsoft.com/office/drawing/2014/main" id="{18C4A144-353E-F4DB-3BF4-9622B8F21EE9}"/>
              </a:ext>
            </a:extLst>
          </p:cNvPr>
          <p:cNvSpPr txBox="1"/>
          <p:nvPr/>
        </p:nvSpPr>
        <p:spPr>
          <a:xfrm>
            <a:off x="2052695" y="4965381"/>
            <a:ext cx="771054" cy="230832"/>
          </a:xfrm>
          <a:prstGeom prst="rect">
            <a:avLst/>
          </a:prstGeom>
          <a:solidFill>
            <a:schemeClr val="bg1"/>
          </a:solidFill>
        </p:spPr>
        <p:txBody>
          <a:bodyPr wrap="square" rtlCol="0">
            <a:spAutoFit/>
          </a:bodyPr>
          <a:lstStyle/>
          <a:p>
            <a:r>
              <a:rPr lang="en-GB" sz="900" dirty="0"/>
              <a:t>£ Amount</a:t>
            </a:r>
          </a:p>
        </p:txBody>
      </p:sp>
      <p:sp>
        <p:nvSpPr>
          <p:cNvPr id="26" name="TextBox 25">
            <a:extLst>
              <a:ext uri="{FF2B5EF4-FFF2-40B4-BE49-F238E27FC236}">
                <a16:creationId xmlns:a16="http://schemas.microsoft.com/office/drawing/2014/main" id="{803A9871-69BF-BB76-4176-1A0C9ACDFD0E}"/>
              </a:ext>
            </a:extLst>
          </p:cNvPr>
          <p:cNvSpPr txBox="1"/>
          <p:nvPr/>
        </p:nvSpPr>
        <p:spPr>
          <a:xfrm>
            <a:off x="2052695" y="5370360"/>
            <a:ext cx="771054" cy="230832"/>
          </a:xfrm>
          <a:prstGeom prst="rect">
            <a:avLst/>
          </a:prstGeom>
          <a:solidFill>
            <a:schemeClr val="bg1"/>
          </a:solidFill>
        </p:spPr>
        <p:txBody>
          <a:bodyPr wrap="square" rtlCol="0">
            <a:spAutoFit/>
          </a:bodyPr>
          <a:lstStyle/>
          <a:p>
            <a:r>
              <a:rPr lang="en-GB" sz="900" dirty="0"/>
              <a:t>£ Amount</a:t>
            </a:r>
          </a:p>
        </p:txBody>
      </p:sp>
    </p:spTree>
    <p:extLst>
      <p:ext uri="{BB962C8B-B14F-4D97-AF65-F5344CB8AC3E}">
        <p14:creationId xmlns:p14="http://schemas.microsoft.com/office/powerpoint/2010/main" val="27741210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1C5F4F-9F6E-C0FB-ADE9-55D9EB626BC7}"/>
              </a:ext>
            </a:extLst>
          </p:cNvPr>
          <p:cNvPicPr/>
          <p:nvPr/>
        </p:nvPicPr>
        <p:blipFill>
          <a:blip r:embed="rId2"/>
          <a:stretch>
            <a:fillRect/>
          </a:stretch>
        </p:blipFill>
        <p:spPr>
          <a:xfrm>
            <a:off x="534988" y="5808210"/>
            <a:ext cx="10972800" cy="1049790"/>
          </a:xfrm>
          <a:prstGeom prst="rect">
            <a:avLst/>
          </a:prstGeom>
        </p:spPr>
      </p:pic>
      <p:sp>
        <p:nvSpPr>
          <p:cNvPr id="34818" name="Title 1">
            <a:extLst>
              <a:ext uri="{FF2B5EF4-FFF2-40B4-BE49-F238E27FC236}">
                <a16:creationId xmlns:a16="http://schemas.microsoft.com/office/drawing/2014/main" id="{47628D46-1BC0-C441-31CC-1D533D1CC38D}"/>
              </a:ext>
            </a:extLst>
          </p:cNvPr>
          <p:cNvSpPr>
            <a:spLocks noGrp="1" noChangeArrowheads="1"/>
          </p:cNvSpPr>
          <p:nvPr>
            <p:ph type="title"/>
          </p:nvPr>
        </p:nvSpPr>
        <p:spPr bwMode="auto">
          <a:xfrm>
            <a:off x="838200" y="493497"/>
            <a:ext cx="10515600" cy="5402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GB" altLang="en-US" sz="2800" b="1" dirty="0"/>
              <a:t>FPS 1992 &amp; Special FPS 2006 options</a:t>
            </a:r>
          </a:p>
        </p:txBody>
      </p:sp>
      <p:pic>
        <p:nvPicPr>
          <p:cNvPr id="2" name="Picture 1">
            <a:extLst>
              <a:ext uri="{FF2B5EF4-FFF2-40B4-BE49-F238E27FC236}">
                <a16:creationId xmlns:a16="http://schemas.microsoft.com/office/drawing/2014/main" id="{4F0BE7D7-09DE-AB88-F971-DCADAF9A73E4}"/>
              </a:ext>
            </a:extLst>
          </p:cNvPr>
          <p:cNvPicPr/>
          <p:nvPr/>
        </p:nvPicPr>
        <p:blipFill>
          <a:blip r:embed="rId3"/>
          <a:stretch>
            <a:fillRect/>
          </a:stretch>
        </p:blipFill>
        <p:spPr>
          <a:xfrm>
            <a:off x="609600" y="1"/>
            <a:ext cx="10972800" cy="449910"/>
          </a:xfrm>
          <a:prstGeom prst="rect">
            <a:avLst/>
          </a:prstGeom>
        </p:spPr>
      </p:pic>
      <p:graphicFrame>
        <p:nvGraphicFramePr>
          <p:cNvPr id="5" name="Diagram 4">
            <a:extLst>
              <a:ext uri="{FF2B5EF4-FFF2-40B4-BE49-F238E27FC236}">
                <a16:creationId xmlns:a16="http://schemas.microsoft.com/office/drawing/2014/main" id="{4FEC86FC-F824-E712-94D6-E747B6ECC26D}"/>
              </a:ext>
            </a:extLst>
          </p:cNvPr>
          <p:cNvGraphicFramePr/>
          <p:nvPr>
            <p:extLst>
              <p:ext uri="{D42A27DB-BD31-4B8C-83A1-F6EECF244321}">
                <p14:modId xmlns:p14="http://schemas.microsoft.com/office/powerpoint/2010/main" val="1298117049"/>
              </p:ext>
            </p:extLst>
          </p:nvPr>
        </p:nvGraphicFramePr>
        <p:xfrm>
          <a:off x="684212" y="958380"/>
          <a:ext cx="10668000" cy="49251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47DE8D-25CC-B364-6B8C-E5FC9ABFF977}"/>
              </a:ext>
            </a:extLst>
          </p:cNvPr>
          <p:cNvPicPr/>
          <p:nvPr/>
        </p:nvPicPr>
        <p:blipFill>
          <a:blip r:embed="rId2"/>
          <a:stretch>
            <a:fillRect/>
          </a:stretch>
        </p:blipFill>
        <p:spPr>
          <a:xfrm>
            <a:off x="609600" y="1"/>
            <a:ext cx="10972800" cy="449910"/>
          </a:xfrm>
          <a:prstGeom prst="rect">
            <a:avLst/>
          </a:prstGeom>
        </p:spPr>
      </p:pic>
      <p:pic>
        <p:nvPicPr>
          <p:cNvPr id="3" name="Picture 2">
            <a:extLst>
              <a:ext uri="{FF2B5EF4-FFF2-40B4-BE49-F238E27FC236}">
                <a16:creationId xmlns:a16="http://schemas.microsoft.com/office/drawing/2014/main" id="{97BD4D67-4B3A-AB17-B7A0-721B529FAB55}"/>
              </a:ext>
            </a:extLst>
          </p:cNvPr>
          <p:cNvPicPr/>
          <p:nvPr/>
        </p:nvPicPr>
        <p:blipFill>
          <a:blip r:embed="rId3"/>
          <a:stretch>
            <a:fillRect/>
          </a:stretch>
        </p:blipFill>
        <p:spPr>
          <a:xfrm>
            <a:off x="609600" y="5808209"/>
            <a:ext cx="10972800" cy="1049790"/>
          </a:xfrm>
          <a:prstGeom prst="rect">
            <a:avLst/>
          </a:prstGeom>
        </p:spPr>
      </p:pic>
      <p:sp>
        <p:nvSpPr>
          <p:cNvPr id="10" name="TextBox 9">
            <a:extLst>
              <a:ext uri="{FF2B5EF4-FFF2-40B4-BE49-F238E27FC236}">
                <a16:creationId xmlns:a16="http://schemas.microsoft.com/office/drawing/2014/main" id="{969208F3-E234-B134-E6B1-525F58A5E92A}"/>
              </a:ext>
            </a:extLst>
          </p:cNvPr>
          <p:cNvSpPr txBox="1"/>
          <p:nvPr/>
        </p:nvSpPr>
        <p:spPr>
          <a:xfrm>
            <a:off x="1657350" y="2321897"/>
            <a:ext cx="8877300" cy="707886"/>
          </a:xfrm>
          <a:prstGeom prst="rect">
            <a:avLst/>
          </a:prstGeom>
          <a:noFill/>
        </p:spPr>
        <p:txBody>
          <a:bodyPr wrap="square" rtlCol="0">
            <a:spAutoFit/>
          </a:bodyPr>
          <a:lstStyle/>
          <a:p>
            <a:pPr algn="ctr"/>
            <a:r>
              <a:rPr lang="en-GB" sz="4000" b="1" dirty="0">
                <a:solidFill>
                  <a:srgbClr val="C00000"/>
                </a:solidFill>
                <a:latin typeface="Arial Black" panose="020B0A04020102020204" pitchFamily="34" charset="0"/>
              </a:rPr>
              <a:t>FPS2006</a:t>
            </a:r>
          </a:p>
        </p:txBody>
      </p:sp>
    </p:spTree>
    <p:extLst>
      <p:ext uri="{BB962C8B-B14F-4D97-AF65-F5344CB8AC3E}">
        <p14:creationId xmlns:p14="http://schemas.microsoft.com/office/powerpoint/2010/main" val="11841694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BFB67F0F-95EE-961F-5980-BF86143D1486}"/>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altLang="en-US"/>
              <a:t>Contributions (2006)</a:t>
            </a:r>
          </a:p>
        </p:txBody>
      </p:sp>
      <p:pic>
        <p:nvPicPr>
          <p:cNvPr id="39939" name="Content Placeholder 10">
            <a:extLst>
              <a:ext uri="{FF2B5EF4-FFF2-40B4-BE49-F238E27FC236}">
                <a16:creationId xmlns:a16="http://schemas.microsoft.com/office/drawing/2014/main" id="{8E0E4D8A-64B6-3944-546E-6C1161DC68E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70166"/>
            <a:ext cx="5187636" cy="36809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Content Placeholder 5">
            <a:extLst>
              <a:ext uri="{FF2B5EF4-FFF2-40B4-BE49-F238E27FC236}">
                <a16:creationId xmlns:a16="http://schemas.microsoft.com/office/drawing/2014/main" id="{71DAB6A6-3987-F5FB-655E-AF45270C2D4F}"/>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71" y="3576119"/>
            <a:ext cx="5103141" cy="33585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F5E19813-828A-68B5-B3E4-25FF57D256FA}"/>
              </a:ext>
            </a:extLst>
          </p:cNvPr>
          <p:cNvSpPr txBox="1"/>
          <p:nvPr/>
        </p:nvSpPr>
        <p:spPr>
          <a:xfrm>
            <a:off x="5269479" y="5744154"/>
            <a:ext cx="6807840"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600" dirty="0"/>
              <a:t>Can be claimed at any point up to retirement</a:t>
            </a:r>
          </a:p>
        </p:txBody>
      </p:sp>
      <p:sp>
        <p:nvSpPr>
          <p:cNvPr id="10" name="Arrow: Right 9">
            <a:extLst>
              <a:ext uri="{FF2B5EF4-FFF2-40B4-BE49-F238E27FC236}">
                <a16:creationId xmlns:a16="http://schemas.microsoft.com/office/drawing/2014/main" id="{FA4D3838-A25F-F855-2EE4-E0A8C25BDD33}"/>
              </a:ext>
            </a:extLst>
          </p:cNvPr>
          <p:cNvSpPr/>
          <p:nvPr/>
        </p:nvSpPr>
        <p:spPr>
          <a:xfrm>
            <a:off x="4843600" y="2444432"/>
            <a:ext cx="364420" cy="12287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Right 10">
            <a:extLst>
              <a:ext uri="{FF2B5EF4-FFF2-40B4-BE49-F238E27FC236}">
                <a16:creationId xmlns:a16="http://schemas.microsoft.com/office/drawing/2014/main" id="{155DA74C-300B-F1BE-20D2-8227DCD807AF}"/>
              </a:ext>
            </a:extLst>
          </p:cNvPr>
          <p:cNvSpPr/>
          <p:nvPr/>
        </p:nvSpPr>
        <p:spPr>
          <a:xfrm>
            <a:off x="4842097" y="2859381"/>
            <a:ext cx="364420" cy="12287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C5908D00-3DD2-06B1-8111-ECF5E45B63B6}"/>
              </a:ext>
            </a:extLst>
          </p:cNvPr>
          <p:cNvSpPr/>
          <p:nvPr/>
        </p:nvSpPr>
        <p:spPr>
          <a:xfrm>
            <a:off x="4876806" y="3265272"/>
            <a:ext cx="364420" cy="12287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extLst>
              <a:ext uri="{FF2B5EF4-FFF2-40B4-BE49-F238E27FC236}">
                <a16:creationId xmlns:a16="http://schemas.microsoft.com/office/drawing/2014/main" id="{3EE566D8-55FF-EB85-3E07-C6301103D610}"/>
              </a:ext>
            </a:extLst>
          </p:cNvPr>
          <p:cNvSpPr/>
          <p:nvPr/>
        </p:nvSpPr>
        <p:spPr>
          <a:xfrm>
            <a:off x="4837161" y="4313374"/>
            <a:ext cx="364420" cy="12287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extLst>
              <a:ext uri="{FF2B5EF4-FFF2-40B4-BE49-F238E27FC236}">
                <a16:creationId xmlns:a16="http://schemas.microsoft.com/office/drawing/2014/main" id="{D1AA486E-1CEE-D686-FCA0-C7690E0DC692}"/>
              </a:ext>
            </a:extLst>
          </p:cNvPr>
          <p:cNvSpPr/>
          <p:nvPr/>
        </p:nvSpPr>
        <p:spPr>
          <a:xfrm>
            <a:off x="4813755" y="4735535"/>
            <a:ext cx="364420" cy="12287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Right 14">
            <a:extLst>
              <a:ext uri="{FF2B5EF4-FFF2-40B4-BE49-F238E27FC236}">
                <a16:creationId xmlns:a16="http://schemas.microsoft.com/office/drawing/2014/main" id="{BB67BCF2-F46D-D7FD-BE89-29F17769D3DE}"/>
              </a:ext>
            </a:extLst>
          </p:cNvPr>
          <p:cNvSpPr/>
          <p:nvPr/>
        </p:nvSpPr>
        <p:spPr>
          <a:xfrm>
            <a:off x="4810002" y="5178835"/>
            <a:ext cx="364420" cy="12287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Right 15">
            <a:extLst>
              <a:ext uri="{FF2B5EF4-FFF2-40B4-BE49-F238E27FC236}">
                <a16:creationId xmlns:a16="http://schemas.microsoft.com/office/drawing/2014/main" id="{0E12EB1D-CBF7-7E2E-A714-87E47650E533}"/>
              </a:ext>
            </a:extLst>
          </p:cNvPr>
          <p:cNvSpPr/>
          <p:nvPr/>
        </p:nvSpPr>
        <p:spPr>
          <a:xfrm>
            <a:off x="4795115" y="5851993"/>
            <a:ext cx="364420" cy="12287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942EFAC9-B1F3-4640-3EE6-34879351F2C1}"/>
              </a:ext>
            </a:extLst>
          </p:cNvPr>
          <p:cNvSpPr txBox="1"/>
          <p:nvPr/>
        </p:nvSpPr>
        <p:spPr>
          <a:xfrm>
            <a:off x="8268956" y="348949"/>
            <a:ext cx="3575991" cy="646331"/>
          </a:xfrm>
          <a:prstGeom prst="rect">
            <a:avLst/>
          </a:prstGeom>
          <a:noFill/>
        </p:spPr>
        <p:txBody>
          <a:bodyPr wrap="square" rtlCol="0">
            <a:spAutoFit/>
          </a:bodyPr>
          <a:lstStyle/>
          <a:p>
            <a:r>
              <a:rPr lang="en-GB" sz="3600" dirty="0"/>
              <a:t>ABS-RSS:  Page 12</a:t>
            </a:r>
          </a:p>
        </p:txBody>
      </p:sp>
      <p:sp>
        <p:nvSpPr>
          <p:cNvPr id="18" name="TextBox 17">
            <a:extLst>
              <a:ext uri="{FF2B5EF4-FFF2-40B4-BE49-F238E27FC236}">
                <a16:creationId xmlns:a16="http://schemas.microsoft.com/office/drawing/2014/main" id="{81375CE4-3842-E7EE-F946-B1D1C156D9B2}"/>
              </a:ext>
            </a:extLst>
          </p:cNvPr>
          <p:cNvSpPr txBox="1"/>
          <p:nvPr/>
        </p:nvSpPr>
        <p:spPr>
          <a:xfrm>
            <a:off x="5251373" y="2288429"/>
            <a:ext cx="6807840"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600" dirty="0"/>
              <a:t>Contributions already paid for remedy period</a:t>
            </a:r>
          </a:p>
        </p:txBody>
      </p:sp>
      <p:sp>
        <p:nvSpPr>
          <p:cNvPr id="19" name="TextBox 18">
            <a:extLst>
              <a:ext uri="{FF2B5EF4-FFF2-40B4-BE49-F238E27FC236}">
                <a16:creationId xmlns:a16="http://schemas.microsoft.com/office/drawing/2014/main" id="{B6A14098-193F-DA69-E380-ED3650037620}"/>
              </a:ext>
            </a:extLst>
          </p:cNvPr>
          <p:cNvSpPr txBox="1"/>
          <p:nvPr/>
        </p:nvSpPr>
        <p:spPr>
          <a:xfrm>
            <a:off x="5251374" y="2762779"/>
            <a:ext cx="6818466"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600" dirty="0"/>
              <a:t>Contributions required to be considered in FPS2006 for remedy period</a:t>
            </a:r>
          </a:p>
        </p:txBody>
      </p:sp>
      <p:sp>
        <p:nvSpPr>
          <p:cNvPr id="20" name="TextBox 19">
            <a:extLst>
              <a:ext uri="{FF2B5EF4-FFF2-40B4-BE49-F238E27FC236}">
                <a16:creationId xmlns:a16="http://schemas.microsoft.com/office/drawing/2014/main" id="{328794AC-8851-2EA7-B36F-615C93624638}"/>
              </a:ext>
            </a:extLst>
          </p:cNvPr>
          <p:cNvSpPr txBox="1"/>
          <p:nvPr/>
        </p:nvSpPr>
        <p:spPr>
          <a:xfrm>
            <a:off x="5251373" y="3188769"/>
            <a:ext cx="6807840"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600" dirty="0"/>
              <a:t>Contributions “overpaid”</a:t>
            </a:r>
          </a:p>
        </p:txBody>
      </p:sp>
      <p:sp>
        <p:nvSpPr>
          <p:cNvPr id="21" name="TextBox 20">
            <a:extLst>
              <a:ext uri="{FF2B5EF4-FFF2-40B4-BE49-F238E27FC236}">
                <a16:creationId xmlns:a16="http://schemas.microsoft.com/office/drawing/2014/main" id="{7F0EFBF0-B33B-8150-8F4D-57E93F15689B}"/>
              </a:ext>
            </a:extLst>
          </p:cNvPr>
          <p:cNvSpPr txBox="1"/>
          <p:nvPr/>
        </p:nvSpPr>
        <p:spPr>
          <a:xfrm>
            <a:off x="5280444" y="4142626"/>
            <a:ext cx="6807840"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600" dirty="0"/>
              <a:t>Tax relief originally received is deducted.</a:t>
            </a:r>
          </a:p>
        </p:txBody>
      </p:sp>
      <p:sp>
        <p:nvSpPr>
          <p:cNvPr id="22" name="TextBox 21">
            <a:extLst>
              <a:ext uri="{FF2B5EF4-FFF2-40B4-BE49-F238E27FC236}">
                <a16:creationId xmlns:a16="http://schemas.microsoft.com/office/drawing/2014/main" id="{F2544E53-B533-0C59-20C5-CEF13D934E35}"/>
              </a:ext>
            </a:extLst>
          </p:cNvPr>
          <p:cNvSpPr txBox="1"/>
          <p:nvPr/>
        </p:nvSpPr>
        <p:spPr>
          <a:xfrm>
            <a:off x="5269479" y="4594850"/>
            <a:ext cx="6807840"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600" dirty="0"/>
              <a:t>Receive interest on contributions overpaid.</a:t>
            </a:r>
          </a:p>
        </p:txBody>
      </p:sp>
      <p:sp>
        <p:nvSpPr>
          <p:cNvPr id="23" name="TextBox 22">
            <a:extLst>
              <a:ext uri="{FF2B5EF4-FFF2-40B4-BE49-F238E27FC236}">
                <a16:creationId xmlns:a16="http://schemas.microsoft.com/office/drawing/2014/main" id="{61E966D2-A1D9-066A-B110-8F713CDADFC4}"/>
              </a:ext>
            </a:extLst>
          </p:cNvPr>
          <p:cNvSpPr txBox="1"/>
          <p:nvPr/>
        </p:nvSpPr>
        <p:spPr>
          <a:xfrm>
            <a:off x="5269479" y="5017740"/>
            <a:ext cx="6807840"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600" dirty="0"/>
              <a:t>Total amount to be refunded after tax and interest.</a:t>
            </a:r>
          </a:p>
        </p:txBody>
      </p:sp>
      <p:sp>
        <p:nvSpPr>
          <p:cNvPr id="24" name="TextBox 23">
            <a:extLst>
              <a:ext uri="{FF2B5EF4-FFF2-40B4-BE49-F238E27FC236}">
                <a16:creationId xmlns:a16="http://schemas.microsoft.com/office/drawing/2014/main" id="{E631AAAE-51EE-05A9-8F26-FE31BE575897}"/>
              </a:ext>
            </a:extLst>
          </p:cNvPr>
          <p:cNvSpPr txBox="1"/>
          <p:nvPr/>
        </p:nvSpPr>
        <p:spPr>
          <a:xfrm>
            <a:off x="5241226" y="6301291"/>
            <a:ext cx="6807840"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600" dirty="0"/>
              <a:t>Interest will continue to be added until any payment is made.</a:t>
            </a:r>
          </a:p>
        </p:txBody>
      </p:sp>
      <p:sp>
        <p:nvSpPr>
          <p:cNvPr id="25" name="TextBox 24">
            <a:extLst>
              <a:ext uri="{FF2B5EF4-FFF2-40B4-BE49-F238E27FC236}">
                <a16:creationId xmlns:a16="http://schemas.microsoft.com/office/drawing/2014/main" id="{7EFCAAB1-4C8B-B813-0199-D249C81DEB2E}"/>
              </a:ext>
            </a:extLst>
          </p:cNvPr>
          <p:cNvSpPr txBox="1"/>
          <p:nvPr/>
        </p:nvSpPr>
        <p:spPr>
          <a:xfrm>
            <a:off x="2208292" y="2318208"/>
            <a:ext cx="771054" cy="230832"/>
          </a:xfrm>
          <a:prstGeom prst="rect">
            <a:avLst/>
          </a:prstGeom>
          <a:solidFill>
            <a:schemeClr val="bg1"/>
          </a:solidFill>
        </p:spPr>
        <p:txBody>
          <a:bodyPr wrap="square" rtlCol="0">
            <a:spAutoFit/>
          </a:bodyPr>
          <a:lstStyle/>
          <a:p>
            <a:r>
              <a:rPr lang="en-GB" sz="900" dirty="0"/>
              <a:t>£ Amount</a:t>
            </a:r>
          </a:p>
        </p:txBody>
      </p:sp>
      <p:sp>
        <p:nvSpPr>
          <p:cNvPr id="26" name="TextBox 25">
            <a:extLst>
              <a:ext uri="{FF2B5EF4-FFF2-40B4-BE49-F238E27FC236}">
                <a16:creationId xmlns:a16="http://schemas.microsoft.com/office/drawing/2014/main" id="{86E80B65-6CF3-D3FB-EE80-562C673938C1}"/>
              </a:ext>
            </a:extLst>
          </p:cNvPr>
          <p:cNvSpPr txBox="1"/>
          <p:nvPr/>
        </p:nvSpPr>
        <p:spPr>
          <a:xfrm>
            <a:off x="2198014" y="2736085"/>
            <a:ext cx="771054" cy="230832"/>
          </a:xfrm>
          <a:prstGeom prst="rect">
            <a:avLst/>
          </a:prstGeom>
          <a:solidFill>
            <a:schemeClr val="bg1"/>
          </a:solidFill>
        </p:spPr>
        <p:txBody>
          <a:bodyPr wrap="square" rtlCol="0">
            <a:spAutoFit/>
          </a:bodyPr>
          <a:lstStyle/>
          <a:p>
            <a:r>
              <a:rPr lang="en-GB" sz="900" dirty="0"/>
              <a:t>£ Amount</a:t>
            </a:r>
          </a:p>
        </p:txBody>
      </p:sp>
      <p:sp>
        <p:nvSpPr>
          <p:cNvPr id="27" name="TextBox 26">
            <a:extLst>
              <a:ext uri="{FF2B5EF4-FFF2-40B4-BE49-F238E27FC236}">
                <a16:creationId xmlns:a16="http://schemas.microsoft.com/office/drawing/2014/main" id="{F6826D45-4F3C-6050-1BFA-2698218A24D9}"/>
              </a:ext>
            </a:extLst>
          </p:cNvPr>
          <p:cNvSpPr txBox="1"/>
          <p:nvPr/>
        </p:nvSpPr>
        <p:spPr>
          <a:xfrm>
            <a:off x="2197545" y="3168821"/>
            <a:ext cx="771054" cy="230832"/>
          </a:xfrm>
          <a:prstGeom prst="rect">
            <a:avLst/>
          </a:prstGeom>
          <a:solidFill>
            <a:schemeClr val="bg1"/>
          </a:solidFill>
        </p:spPr>
        <p:txBody>
          <a:bodyPr wrap="square" rtlCol="0">
            <a:spAutoFit/>
          </a:bodyPr>
          <a:lstStyle/>
          <a:p>
            <a:r>
              <a:rPr lang="en-GB" sz="900" dirty="0"/>
              <a:t>£ Amount</a:t>
            </a:r>
          </a:p>
        </p:txBody>
      </p:sp>
      <p:sp>
        <p:nvSpPr>
          <p:cNvPr id="28" name="TextBox 27">
            <a:extLst>
              <a:ext uri="{FF2B5EF4-FFF2-40B4-BE49-F238E27FC236}">
                <a16:creationId xmlns:a16="http://schemas.microsoft.com/office/drawing/2014/main" id="{B5DBF402-923C-80A8-28CE-D1F7C9DD6059}"/>
              </a:ext>
            </a:extLst>
          </p:cNvPr>
          <p:cNvSpPr txBox="1"/>
          <p:nvPr/>
        </p:nvSpPr>
        <p:spPr>
          <a:xfrm>
            <a:off x="2197545" y="4259324"/>
            <a:ext cx="771054" cy="230832"/>
          </a:xfrm>
          <a:prstGeom prst="rect">
            <a:avLst/>
          </a:prstGeom>
          <a:solidFill>
            <a:schemeClr val="bg1"/>
          </a:solidFill>
        </p:spPr>
        <p:txBody>
          <a:bodyPr wrap="square" rtlCol="0">
            <a:spAutoFit/>
          </a:bodyPr>
          <a:lstStyle/>
          <a:p>
            <a:r>
              <a:rPr lang="en-GB" sz="900" dirty="0"/>
              <a:t>£ Amount</a:t>
            </a:r>
          </a:p>
        </p:txBody>
      </p:sp>
      <p:sp>
        <p:nvSpPr>
          <p:cNvPr id="29" name="TextBox 28">
            <a:extLst>
              <a:ext uri="{FF2B5EF4-FFF2-40B4-BE49-F238E27FC236}">
                <a16:creationId xmlns:a16="http://schemas.microsoft.com/office/drawing/2014/main" id="{936482AA-5901-4E40-C465-12078062D7E8}"/>
              </a:ext>
            </a:extLst>
          </p:cNvPr>
          <p:cNvSpPr txBox="1"/>
          <p:nvPr/>
        </p:nvSpPr>
        <p:spPr>
          <a:xfrm>
            <a:off x="2197545" y="4666622"/>
            <a:ext cx="771054" cy="230832"/>
          </a:xfrm>
          <a:prstGeom prst="rect">
            <a:avLst/>
          </a:prstGeom>
          <a:solidFill>
            <a:schemeClr val="bg1"/>
          </a:solidFill>
        </p:spPr>
        <p:txBody>
          <a:bodyPr wrap="square" rtlCol="0">
            <a:spAutoFit/>
          </a:bodyPr>
          <a:lstStyle/>
          <a:p>
            <a:r>
              <a:rPr lang="en-GB" sz="900" dirty="0"/>
              <a:t>£ Amount</a:t>
            </a:r>
          </a:p>
        </p:txBody>
      </p:sp>
      <p:sp>
        <p:nvSpPr>
          <p:cNvPr id="30" name="TextBox 29">
            <a:extLst>
              <a:ext uri="{FF2B5EF4-FFF2-40B4-BE49-F238E27FC236}">
                <a16:creationId xmlns:a16="http://schemas.microsoft.com/office/drawing/2014/main" id="{42DEF914-4D82-2BE5-F691-B558C93DFA31}"/>
              </a:ext>
            </a:extLst>
          </p:cNvPr>
          <p:cNvSpPr txBox="1"/>
          <p:nvPr/>
        </p:nvSpPr>
        <p:spPr>
          <a:xfrm>
            <a:off x="2197545" y="5071601"/>
            <a:ext cx="771054" cy="230832"/>
          </a:xfrm>
          <a:prstGeom prst="rect">
            <a:avLst/>
          </a:prstGeom>
          <a:solidFill>
            <a:schemeClr val="bg1"/>
          </a:solidFill>
        </p:spPr>
        <p:txBody>
          <a:bodyPr wrap="square" rtlCol="0">
            <a:spAutoFit/>
          </a:bodyPr>
          <a:lstStyle/>
          <a:p>
            <a:r>
              <a:rPr lang="en-GB" sz="900" dirty="0"/>
              <a:t>£ Amount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1C5F4F-9F6E-C0FB-ADE9-55D9EB626BC7}"/>
              </a:ext>
            </a:extLst>
          </p:cNvPr>
          <p:cNvPicPr/>
          <p:nvPr/>
        </p:nvPicPr>
        <p:blipFill>
          <a:blip r:embed="rId2"/>
          <a:stretch>
            <a:fillRect/>
          </a:stretch>
        </p:blipFill>
        <p:spPr>
          <a:xfrm>
            <a:off x="534988" y="5808210"/>
            <a:ext cx="10972800" cy="1049790"/>
          </a:xfrm>
          <a:prstGeom prst="rect">
            <a:avLst/>
          </a:prstGeom>
        </p:spPr>
      </p:pic>
      <p:sp>
        <p:nvSpPr>
          <p:cNvPr id="34818" name="Title 1">
            <a:extLst>
              <a:ext uri="{FF2B5EF4-FFF2-40B4-BE49-F238E27FC236}">
                <a16:creationId xmlns:a16="http://schemas.microsoft.com/office/drawing/2014/main" id="{47628D46-1BC0-C441-31CC-1D533D1CC38D}"/>
              </a:ext>
            </a:extLst>
          </p:cNvPr>
          <p:cNvSpPr>
            <a:spLocks noGrp="1" noChangeArrowheads="1"/>
          </p:cNvSpPr>
          <p:nvPr>
            <p:ph type="title"/>
          </p:nvPr>
        </p:nvSpPr>
        <p:spPr bwMode="auto">
          <a:xfrm>
            <a:off x="838200" y="493497"/>
            <a:ext cx="10515600" cy="5402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GB" altLang="en-US" sz="2800" b="1" dirty="0"/>
              <a:t>FPS 2006</a:t>
            </a:r>
          </a:p>
        </p:txBody>
      </p:sp>
      <p:pic>
        <p:nvPicPr>
          <p:cNvPr id="2" name="Picture 1">
            <a:extLst>
              <a:ext uri="{FF2B5EF4-FFF2-40B4-BE49-F238E27FC236}">
                <a16:creationId xmlns:a16="http://schemas.microsoft.com/office/drawing/2014/main" id="{4F0BE7D7-09DE-AB88-F971-DCADAF9A73E4}"/>
              </a:ext>
            </a:extLst>
          </p:cNvPr>
          <p:cNvPicPr/>
          <p:nvPr/>
        </p:nvPicPr>
        <p:blipFill>
          <a:blip r:embed="rId3"/>
          <a:stretch>
            <a:fillRect/>
          </a:stretch>
        </p:blipFill>
        <p:spPr>
          <a:xfrm>
            <a:off x="609600" y="1"/>
            <a:ext cx="10972800" cy="449910"/>
          </a:xfrm>
          <a:prstGeom prst="rect">
            <a:avLst/>
          </a:prstGeom>
        </p:spPr>
      </p:pic>
      <p:graphicFrame>
        <p:nvGraphicFramePr>
          <p:cNvPr id="5" name="Diagram 4">
            <a:extLst>
              <a:ext uri="{FF2B5EF4-FFF2-40B4-BE49-F238E27FC236}">
                <a16:creationId xmlns:a16="http://schemas.microsoft.com/office/drawing/2014/main" id="{4FEC86FC-F824-E712-94D6-E747B6ECC26D}"/>
              </a:ext>
            </a:extLst>
          </p:cNvPr>
          <p:cNvGraphicFramePr/>
          <p:nvPr>
            <p:extLst>
              <p:ext uri="{D42A27DB-BD31-4B8C-83A1-F6EECF244321}">
                <p14:modId xmlns:p14="http://schemas.microsoft.com/office/powerpoint/2010/main" val="2665053289"/>
              </p:ext>
            </p:extLst>
          </p:nvPr>
        </p:nvGraphicFramePr>
        <p:xfrm>
          <a:off x="684212" y="958380"/>
          <a:ext cx="10668000" cy="49251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225125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055C9A4-456D-E573-16C1-BBC2BCC3AF3E}"/>
              </a:ext>
            </a:extLst>
          </p:cNvPr>
          <p:cNvPicPr/>
          <p:nvPr/>
        </p:nvPicPr>
        <p:blipFill>
          <a:blip r:embed="rId2"/>
          <a:stretch>
            <a:fillRect/>
          </a:stretch>
        </p:blipFill>
        <p:spPr>
          <a:xfrm>
            <a:off x="609600" y="1"/>
            <a:ext cx="10972800" cy="449910"/>
          </a:xfrm>
          <a:prstGeom prst="rect">
            <a:avLst/>
          </a:prstGeom>
        </p:spPr>
      </p:pic>
      <p:pic>
        <p:nvPicPr>
          <p:cNvPr id="3" name="Picture 2">
            <a:extLst>
              <a:ext uri="{FF2B5EF4-FFF2-40B4-BE49-F238E27FC236}">
                <a16:creationId xmlns:a16="http://schemas.microsoft.com/office/drawing/2014/main" id="{B24CA9F1-02A0-B4D7-2B81-1AA8D241C10F}"/>
              </a:ext>
            </a:extLst>
          </p:cNvPr>
          <p:cNvPicPr/>
          <p:nvPr/>
        </p:nvPicPr>
        <p:blipFill>
          <a:blip r:embed="rId3"/>
          <a:stretch>
            <a:fillRect/>
          </a:stretch>
        </p:blipFill>
        <p:spPr>
          <a:xfrm>
            <a:off x="534988" y="5808210"/>
            <a:ext cx="10972800" cy="1049790"/>
          </a:xfrm>
          <a:prstGeom prst="rect">
            <a:avLst/>
          </a:prstGeom>
        </p:spPr>
      </p:pic>
      <p:sp>
        <p:nvSpPr>
          <p:cNvPr id="5" name="TextBox 4">
            <a:extLst>
              <a:ext uri="{FF2B5EF4-FFF2-40B4-BE49-F238E27FC236}">
                <a16:creationId xmlns:a16="http://schemas.microsoft.com/office/drawing/2014/main" id="{3B528BB3-F48E-3B28-7CEB-DE206780E7E9}"/>
              </a:ext>
            </a:extLst>
          </p:cNvPr>
          <p:cNvSpPr txBox="1"/>
          <p:nvPr/>
        </p:nvSpPr>
        <p:spPr>
          <a:xfrm>
            <a:off x="765693" y="1090165"/>
            <a:ext cx="6097508" cy="5262979"/>
          </a:xfrm>
          <a:prstGeom prst="rect">
            <a:avLst/>
          </a:prstGeom>
          <a:noFill/>
        </p:spPr>
        <p:txBody>
          <a:bodyPr wrap="square">
            <a:spAutoFit/>
          </a:bodyPr>
          <a:lstStyle/>
          <a:p>
            <a:r>
              <a:rPr lang="en-GB" sz="2400" b="1" u="sng" dirty="0">
                <a:latin typeface="Arial" panose="020B0604020202020204" pitchFamily="34" charset="0"/>
                <a:cs typeface="Arial" panose="020B0604020202020204" pitchFamily="34" charset="0"/>
              </a:rPr>
              <a:t>LPPA website in Forms and Documents</a:t>
            </a:r>
          </a:p>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hlinkClick r:id="rId4"/>
              </a:rPr>
              <a:t>https://www.lppapensions.co.uk/members/forms-and-documents/</a:t>
            </a:r>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r>
              <a:rPr lang="en-GB" altLang="en-US" sz="2400" dirty="0">
                <a:latin typeface="Arial" panose="020B0604020202020204" pitchFamily="34" charset="0"/>
                <a:cs typeface="Arial" panose="020B0604020202020204" pitchFamily="34" charset="0"/>
              </a:rPr>
              <a:t>LPPA will send form to CFRS</a:t>
            </a:r>
          </a:p>
          <a:p>
            <a:endParaRPr lang="en-GB" altLang="en-US" sz="2400" dirty="0">
              <a:latin typeface="Arial" panose="020B0604020202020204" pitchFamily="34" charset="0"/>
              <a:cs typeface="Arial" panose="020B0604020202020204" pitchFamily="34" charset="0"/>
            </a:endParaRPr>
          </a:p>
          <a:p>
            <a:r>
              <a:rPr lang="en-GB" altLang="en-US" sz="2400" dirty="0">
                <a:latin typeface="Arial" panose="020B0604020202020204" pitchFamily="34" charset="0"/>
                <a:cs typeface="Arial" panose="020B0604020202020204" pitchFamily="34" charset="0"/>
              </a:rPr>
              <a:t>CFRS will calculate contribution, calculating any additional interest, a tax adjustment, and send letter to advise member of how to make the payment.</a:t>
            </a:r>
          </a:p>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7C0E0154-F6C1-83C5-34FA-4EFB33B771D4}"/>
              </a:ext>
            </a:extLst>
          </p:cNvPr>
          <p:cNvPicPr>
            <a:picLocks noChangeAspect="1"/>
          </p:cNvPicPr>
          <p:nvPr/>
        </p:nvPicPr>
        <p:blipFill>
          <a:blip r:embed="rId5"/>
          <a:stretch>
            <a:fillRect/>
          </a:stretch>
        </p:blipFill>
        <p:spPr>
          <a:xfrm>
            <a:off x="7499653" y="556260"/>
            <a:ext cx="4008135" cy="542755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415034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up of a login box&#10;&#10;Description automatically generated">
            <a:extLst>
              <a:ext uri="{FF2B5EF4-FFF2-40B4-BE49-F238E27FC236}">
                <a16:creationId xmlns:a16="http://schemas.microsoft.com/office/drawing/2014/main" id="{45367239-AECF-0779-782A-17CAC9CCEE6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003976" y="3757188"/>
            <a:ext cx="3514381" cy="233120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 name="Picture 4">
            <a:extLst>
              <a:ext uri="{FF2B5EF4-FFF2-40B4-BE49-F238E27FC236}">
                <a16:creationId xmlns:a16="http://schemas.microsoft.com/office/drawing/2014/main" id="{5086388D-5A70-8B49-68DC-4EE12EDAA846}"/>
              </a:ext>
            </a:extLst>
          </p:cNvPr>
          <p:cNvPicPr/>
          <p:nvPr/>
        </p:nvPicPr>
        <p:blipFill>
          <a:blip r:embed="rId4"/>
          <a:stretch>
            <a:fillRect/>
          </a:stretch>
        </p:blipFill>
        <p:spPr>
          <a:xfrm>
            <a:off x="609600" y="1"/>
            <a:ext cx="10972800" cy="449910"/>
          </a:xfrm>
          <a:prstGeom prst="rect">
            <a:avLst/>
          </a:prstGeom>
        </p:spPr>
      </p:pic>
      <p:pic>
        <p:nvPicPr>
          <p:cNvPr id="6" name="Picture 5">
            <a:extLst>
              <a:ext uri="{FF2B5EF4-FFF2-40B4-BE49-F238E27FC236}">
                <a16:creationId xmlns:a16="http://schemas.microsoft.com/office/drawing/2014/main" id="{9F116290-2522-831C-1FBA-BD40C869D6A2}"/>
              </a:ext>
            </a:extLst>
          </p:cNvPr>
          <p:cNvPicPr/>
          <p:nvPr/>
        </p:nvPicPr>
        <p:blipFill>
          <a:blip r:embed="rId5">
            <a:extLst>
              <a:ext uri="{BEBA8EAE-BF5A-486C-A8C5-ECC9F3942E4B}">
                <a14:imgProps xmlns:a14="http://schemas.microsoft.com/office/drawing/2010/main">
                  <a14:imgLayer r:embed="rId6">
                    <a14:imgEffect>
                      <a14:backgroundRemoval t="9605" b="89831" l="382" r="97733">
                        <a14:foregroundMark x1="87244" y1="25424" x2="92598" y2="25706"/>
                        <a14:foregroundMark x1="92598" y1="25706" x2="92707" y2="77401"/>
                        <a14:foregroundMark x1="92707" y1="77401" x2="87654" y2="85593"/>
                        <a14:foregroundMark x1="87654" y1="85593" x2="86616" y2="30508"/>
                        <a14:foregroundMark x1="86616" y1="30508" x2="87654" y2="25424"/>
                        <a14:foregroundMark x1="94592" y1="33051" x2="98989" y2="37571"/>
                        <a14:foregroundMark x1="98989" y1="37571" x2="95384" y2="77401"/>
                        <a14:foregroundMark x1="95384" y1="77401" x2="93936" y2="70339"/>
                        <a14:foregroundMark x1="97733" y1="31356" x2="97077" y2="72034"/>
                        <a14:foregroundMark x1="8468" y1="35028" x2="2213" y2="37571"/>
                        <a14:foregroundMark x1="2213" y1="37571" x2="7320" y2="71751"/>
                        <a14:foregroundMark x1="7320" y1="71751" x2="8959" y2="71186"/>
                        <a14:foregroundMark x1="5572" y1="35028" x2="956" y2="38983"/>
                        <a14:foregroundMark x1="956" y1="38983" x2="5326" y2="71186"/>
                        <a14:foregroundMark x1="5326" y1="71186" x2="5490" y2="71186"/>
                        <a14:foregroundMark x1="3005" y1="33898" x2="382" y2="72034"/>
                        <a14:foregroundMark x1="382" y1="72034" x2="3169" y2="72034"/>
                      </a14:backgroundRemoval>
                    </a14:imgEffect>
                  </a14:imgLayer>
                </a14:imgProps>
              </a:ext>
            </a:extLst>
          </a:blip>
          <a:stretch>
            <a:fillRect/>
          </a:stretch>
        </p:blipFill>
        <p:spPr>
          <a:xfrm>
            <a:off x="611216" y="5808210"/>
            <a:ext cx="10972800" cy="1049790"/>
          </a:xfrm>
          <a:prstGeom prst="rect">
            <a:avLst/>
          </a:prstGeom>
        </p:spPr>
      </p:pic>
      <p:sp>
        <p:nvSpPr>
          <p:cNvPr id="7" name="TextBox 6">
            <a:extLst>
              <a:ext uri="{FF2B5EF4-FFF2-40B4-BE49-F238E27FC236}">
                <a16:creationId xmlns:a16="http://schemas.microsoft.com/office/drawing/2014/main" id="{CBBCF037-D1EB-CA65-FD8E-7708F2C967C9}"/>
              </a:ext>
            </a:extLst>
          </p:cNvPr>
          <p:cNvSpPr txBox="1"/>
          <p:nvPr/>
        </p:nvSpPr>
        <p:spPr>
          <a:xfrm>
            <a:off x="678809" y="1649667"/>
            <a:ext cx="8758806" cy="2677656"/>
          </a:xfrm>
          <a:prstGeom prst="rect">
            <a:avLst/>
          </a:prstGeom>
          <a:noFill/>
        </p:spPr>
        <p:txBody>
          <a:bodyPr wrap="square">
            <a:spAutoFit/>
          </a:bodyPr>
          <a:lstStyle/>
          <a:p>
            <a:pPr marL="342900" indent="-342900">
              <a:buFont typeface="Arial" panose="020B0604020202020204" pitchFamily="34" charset="0"/>
              <a:buChar char="•"/>
              <a:defRPr/>
            </a:pPr>
            <a:r>
              <a:rPr lang="en-GB" altLang="en-US" sz="2400" dirty="0">
                <a:hlinkClick r:id="rId7"/>
              </a:rPr>
              <a:t>https://members.lppapensions.co.uk</a:t>
            </a:r>
            <a:endParaRPr lang="en-GB" altLang="en-US" sz="2400" dirty="0"/>
          </a:p>
          <a:p>
            <a:pPr marL="342900" indent="-342900">
              <a:buFont typeface="Arial" panose="020B0604020202020204" pitchFamily="34" charset="0"/>
              <a:buChar char="•"/>
              <a:defRPr/>
            </a:pPr>
            <a:r>
              <a:rPr lang="en-GB" altLang="en-US" sz="2400" dirty="0"/>
              <a:t>Click Pension Point (member log in) to log in or register.</a:t>
            </a:r>
          </a:p>
          <a:p>
            <a:pPr marL="342900" indent="-342900">
              <a:buFont typeface="Arial" panose="020B0604020202020204" pitchFamily="34" charset="0"/>
              <a:buChar char="•"/>
              <a:defRPr/>
            </a:pPr>
            <a:r>
              <a:rPr lang="en-GB" altLang="en-US" sz="2400" dirty="0"/>
              <a:t>Problems logging on contact LPPA Helpdesk 0300 323 0260</a:t>
            </a:r>
          </a:p>
          <a:p>
            <a:pPr marL="342900" indent="-342900">
              <a:buFont typeface="Arial" panose="020B0604020202020204" pitchFamily="34" charset="0"/>
              <a:buChar char="•"/>
              <a:defRPr/>
            </a:pPr>
            <a:r>
              <a:rPr lang="en-GB" altLang="en-US" sz="2400" dirty="0"/>
              <a:t>Opening Hours Monday – Thursday 9am – 5pm, Friday 9am – 4pm.</a:t>
            </a:r>
          </a:p>
          <a:p>
            <a:pPr marL="342900" indent="-342900">
              <a:buFont typeface="Arial" panose="020B0604020202020204" pitchFamily="34" charset="0"/>
              <a:buChar char="•"/>
              <a:defRPr/>
            </a:pPr>
            <a:r>
              <a:rPr lang="en-GB" altLang="en-US" sz="2400" dirty="0"/>
              <a:t>Member Contact Form </a:t>
            </a:r>
            <a:r>
              <a:rPr lang="en-GB" altLang="en-US" sz="2400" dirty="0">
                <a:hlinkClick r:id="rId8"/>
              </a:rPr>
              <a:t>https://www.lppapensions.co.uk/contact/contact-lppa/</a:t>
            </a:r>
            <a:endParaRPr lang="en-GB" altLang="en-US" sz="2400" dirty="0"/>
          </a:p>
        </p:txBody>
      </p:sp>
      <p:sp>
        <p:nvSpPr>
          <p:cNvPr id="9" name="Title 8">
            <a:extLst>
              <a:ext uri="{FF2B5EF4-FFF2-40B4-BE49-F238E27FC236}">
                <a16:creationId xmlns:a16="http://schemas.microsoft.com/office/drawing/2014/main" id="{BC92DF9A-74D2-EFC9-9E61-A61C4C48B768}"/>
              </a:ext>
            </a:extLst>
          </p:cNvPr>
          <p:cNvSpPr>
            <a:spLocks noGrp="1"/>
          </p:cNvSpPr>
          <p:nvPr>
            <p:ph type="title"/>
          </p:nvPr>
        </p:nvSpPr>
        <p:spPr>
          <a:xfrm>
            <a:off x="609600" y="750931"/>
            <a:ext cx="4792910" cy="597716"/>
          </a:xfrm>
        </p:spPr>
        <p:txBody>
          <a:bodyPr>
            <a:normAutofit fontScale="90000"/>
          </a:bodyPr>
          <a:lstStyle/>
          <a:p>
            <a:r>
              <a:rPr lang="en-GB" b="1" dirty="0">
                <a:solidFill>
                  <a:schemeClr val="accent2">
                    <a:lumMod val="75000"/>
                  </a:schemeClr>
                </a:solidFill>
                <a:latin typeface="Arial Black" panose="020B0A04020102020204" pitchFamily="34" charset="0"/>
              </a:rPr>
              <a:t>How to get your ABS-RSS</a:t>
            </a:r>
          </a:p>
        </p:txBody>
      </p:sp>
    </p:spTree>
    <p:extLst>
      <p:ext uri="{BB962C8B-B14F-4D97-AF65-F5344CB8AC3E}">
        <p14:creationId xmlns:p14="http://schemas.microsoft.com/office/powerpoint/2010/main" val="15829749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E5281C-CE12-6E67-FEA3-4AD40F036760}"/>
              </a:ext>
            </a:extLst>
          </p:cNvPr>
          <p:cNvPicPr/>
          <p:nvPr/>
        </p:nvPicPr>
        <p:blipFill>
          <a:blip r:embed="rId2"/>
          <a:stretch>
            <a:fillRect/>
          </a:stretch>
        </p:blipFill>
        <p:spPr>
          <a:xfrm>
            <a:off x="534988" y="5808210"/>
            <a:ext cx="10972800" cy="1049790"/>
          </a:xfrm>
          <a:prstGeom prst="rect">
            <a:avLst/>
          </a:prstGeom>
        </p:spPr>
      </p:pic>
      <p:pic>
        <p:nvPicPr>
          <p:cNvPr id="3" name="Picture 2">
            <a:extLst>
              <a:ext uri="{FF2B5EF4-FFF2-40B4-BE49-F238E27FC236}">
                <a16:creationId xmlns:a16="http://schemas.microsoft.com/office/drawing/2014/main" id="{02AE9F82-ABB1-2C8B-3EAC-CFE5E8182AB7}"/>
              </a:ext>
            </a:extLst>
          </p:cNvPr>
          <p:cNvPicPr>
            <a:picLocks noChangeAspect="1"/>
          </p:cNvPicPr>
          <p:nvPr/>
        </p:nvPicPr>
        <p:blipFill>
          <a:blip r:embed="rId3"/>
          <a:stretch>
            <a:fillRect/>
          </a:stretch>
        </p:blipFill>
        <p:spPr>
          <a:xfrm>
            <a:off x="362535" y="823864"/>
            <a:ext cx="5074443" cy="573526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 name="Picture 1">
            <a:extLst>
              <a:ext uri="{FF2B5EF4-FFF2-40B4-BE49-F238E27FC236}">
                <a16:creationId xmlns:a16="http://schemas.microsoft.com/office/drawing/2014/main" id="{B113C47A-81FC-1A20-A0C0-71C14372AADA}"/>
              </a:ext>
            </a:extLst>
          </p:cNvPr>
          <p:cNvPicPr/>
          <p:nvPr/>
        </p:nvPicPr>
        <p:blipFill>
          <a:blip r:embed="rId4"/>
          <a:stretch>
            <a:fillRect/>
          </a:stretch>
        </p:blipFill>
        <p:spPr>
          <a:xfrm>
            <a:off x="609600" y="1"/>
            <a:ext cx="10972800" cy="449910"/>
          </a:xfrm>
          <a:prstGeom prst="rect">
            <a:avLst/>
          </a:prstGeom>
        </p:spPr>
      </p:pic>
      <p:sp>
        <p:nvSpPr>
          <p:cNvPr id="5" name="TextBox 4">
            <a:extLst>
              <a:ext uri="{FF2B5EF4-FFF2-40B4-BE49-F238E27FC236}">
                <a16:creationId xmlns:a16="http://schemas.microsoft.com/office/drawing/2014/main" id="{EB7FB11C-8679-A20C-72D6-18C1BDA57B3B}"/>
              </a:ext>
            </a:extLst>
          </p:cNvPr>
          <p:cNvSpPr txBox="1"/>
          <p:nvPr/>
        </p:nvSpPr>
        <p:spPr>
          <a:xfrm>
            <a:off x="6246891" y="1546322"/>
            <a:ext cx="5007400" cy="35394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200" dirty="0"/>
              <a:t>Remember – you will not have to decide on what benefits you want to take until retirement.  Even if you have elected for a contribution adjustment – refund or payment.</a:t>
            </a:r>
          </a:p>
        </p:txBody>
      </p:sp>
    </p:spTree>
    <p:extLst>
      <p:ext uri="{BB962C8B-B14F-4D97-AF65-F5344CB8AC3E}">
        <p14:creationId xmlns:p14="http://schemas.microsoft.com/office/powerpoint/2010/main" val="17762873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CAEE40-3582-4718-5D2B-F3CE358D498C}"/>
              </a:ext>
            </a:extLst>
          </p:cNvPr>
          <p:cNvPicPr>
            <a:picLocks noChangeAspect="1"/>
          </p:cNvPicPr>
          <p:nvPr/>
        </p:nvPicPr>
        <p:blipFill>
          <a:blip r:embed="rId2"/>
          <a:stretch>
            <a:fillRect/>
          </a:stretch>
        </p:blipFill>
        <p:spPr>
          <a:xfrm>
            <a:off x="249176" y="757434"/>
            <a:ext cx="4921519" cy="5343132"/>
          </a:xfrm>
          <a:prstGeom prst="rect">
            <a:avLst/>
          </a:prstGeom>
        </p:spPr>
      </p:pic>
      <p:pic>
        <p:nvPicPr>
          <p:cNvPr id="2" name="Picture 1">
            <a:extLst>
              <a:ext uri="{FF2B5EF4-FFF2-40B4-BE49-F238E27FC236}">
                <a16:creationId xmlns:a16="http://schemas.microsoft.com/office/drawing/2014/main" id="{1B029808-D115-7CDE-28A4-B2F0C217CBE0}"/>
              </a:ext>
            </a:extLst>
          </p:cNvPr>
          <p:cNvPicPr/>
          <p:nvPr/>
        </p:nvPicPr>
        <p:blipFill>
          <a:blip r:embed="rId3"/>
          <a:stretch>
            <a:fillRect/>
          </a:stretch>
        </p:blipFill>
        <p:spPr>
          <a:xfrm>
            <a:off x="609600" y="1"/>
            <a:ext cx="10972800" cy="449910"/>
          </a:xfrm>
          <a:prstGeom prst="rect">
            <a:avLst/>
          </a:prstGeom>
        </p:spPr>
      </p:pic>
      <p:pic>
        <p:nvPicPr>
          <p:cNvPr id="4" name="Picture 3">
            <a:extLst>
              <a:ext uri="{FF2B5EF4-FFF2-40B4-BE49-F238E27FC236}">
                <a16:creationId xmlns:a16="http://schemas.microsoft.com/office/drawing/2014/main" id="{9B0B12BE-F1E6-E38E-429A-E2654171E419}"/>
              </a:ext>
            </a:extLst>
          </p:cNvPr>
          <p:cNvPicPr/>
          <p:nvPr/>
        </p:nvPicPr>
        <p:blipFill>
          <a:blip r:embed="rId4"/>
          <a:stretch>
            <a:fillRect/>
          </a:stretch>
        </p:blipFill>
        <p:spPr>
          <a:xfrm>
            <a:off x="534988" y="5808210"/>
            <a:ext cx="10972800" cy="1049790"/>
          </a:xfrm>
          <a:prstGeom prst="rect">
            <a:avLst/>
          </a:prstGeom>
        </p:spPr>
      </p:pic>
      <p:sp>
        <p:nvSpPr>
          <p:cNvPr id="5" name="Arrow: Right 4">
            <a:extLst>
              <a:ext uri="{FF2B5EF4-FFF2-40B4-BE49-F238E27FC236}">
                <a16:creationId xmlns:a16="http://schemas.microsoft.com/office/drawing/2014/main" id="{3B2A5777-2273-DC0C-F071-A4A705810A44}"/>
              </a:ext>
            </a:extLst>
          </p:cNvPr>
          <p:cNvSpPr/>
          <p:nvPr/>
        </p:nvSpPr>
        <p:spPr>
          <a:xfrm>
            <a:off x="4842097" y="3447853"/>
            <a:ext cx="364420" cy="12287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Right 5">
            <a:extLst>
              <a:ext uri="{FF2B5EF4-FFF2-40B4-BE49-F238E27FC236}">
                <a16:creationId xmlns:a16="http://schemas.microsoft.com/office/drawing/2014/main" id="{90A26585-B9FA-9364-215F-834F8D9CF964}"/>
              </a:ext>
            </a:extLst>
          </p:cNvPr>
          <p:cNvSpPr/>
          <p:nvPr/>
        </p:nvSpPr>
        <p:spPr>
          <a:xfrm>
            <a:off x="4842097" y="4216414"/>
            <a:ext cx="364420" cy="12287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68AB7CA3-363D-4BE2-8AC0-242E47A06E08}"/>
              </a:ext>
            </a:extLst>
          </p:cNvPr>
          <p:cNvSpPr txBox="1"/>
          <p:nvPr/>
        </p:nvSpPr>
        <p:spPr>
          <a:xfrm>
            <a:off x="5300382" y="3232176"/>
            <a:ext cx="6782252"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600" dirty="0"/>
              <a:t>For members who have previously paid AA charge.</a:t>
            </a:r>
          </a:p>
        </p:txBody>
      </p:sp>
      <p:sp>
        <p:nvSpPr>
          <p:cNvPr id="8" name="TextBox 7">
            <a:extLst>
              <a:ext uri="{FF2B5EF4-FFF2-40B4-BE49-F238E27FC236}">
                <a16:creationId xmlns:a16="http://schemas.microsoft.com/office/drawing/2014/main" id="{F9F1313E-AE2E-73B4-D287-B940446907BA}"/>
              </a:ext>
            </a:extLst>
          </p:cNvPr>
          <p:cNvSpPr txBox="1"/>
          <p:nvPr/>
        </p:nvSpPr>
        <p:spPr>
          <a:xfrm>
            <a:off x="5287588" y="3985466"/>
            <a:ext cx="6807840"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600" dirty="0"/>
              <a:t>If you have had a R-PSS then any scheme pays are not shown until next years document.</a:t>
            </a:r>
          </a:p>
        </p:txBody>
      </p:sp>
      <p:sp>
        <p:nvSpPr>
          <p:cNvPr id="9" name="TextBox 8">
            <a:extLst>
              <a:ext uri="{FF2B5EF4-FFF2-40B4-BE49-F238E27FC236}">
                <a16:creationId xmlns:a16="http://schemas.microsoft.com/office/drawing/2014/main" id="{0D436B7B-2026-5E04-38C1-F223FC2ED9BE}"/>
              </a:ext>
            </a:extLst>
          </p:cNvPr>
          <p:cNvSpPr txBox="1"/>
          <p:nvPr/>
        </p:nvSpPr>
        <p:spPr>
          <a:xfrm>
            <a:off x="5277441" y="3610861"/>
            <a:ext cx="6782252"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600" dirty="0"/>
              <a:t>If you have a PSO in place.</a:t>
            </a:r>
          </a:p>
        </p:txBody>
      </p:sp>
      <p:sp>
        <p:nvSpPr>
          <p:cNvPr id="10" name="Arrow: Right 9">
            <a:extLst>
              <a:ext uri="{FF2B5EF4-FFF2-40B4-BE49-F238E27FC236}">
                <a16:creationId xmlns:a16="http://schemas.microsoft.com/office/drawing/2014/main" id="{20F6D769-3DF0-CCF0-0602-E96A93978B10}"/>
              </a:ext>
            </a:extLst>
          </p:cNvPr>
          <p:cNvSpPr/>
          <p:nvPr/>
        </p:nvSpPr>
        <p:spPr>
          <a:xfrm>
            <a:off x="4842097" y="3723892"/>
            <a:ext cx="364420" cy="12287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889155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FFE204-2E96-8174-88B4-FD47C3A4BA9E}"/>
              </a:ext>
            </a:extLst>
          </p:cNvPr>
          <p:cNvPicPr>
            <a:picLocks noChangeAspect="1"/>
          </p:cNvPicPr>
          <p:nvPr/>
        </p:nvPicPr>
        <p:blipFill rotWithShape="1">
          <a:blip r:embed="rId2"/>
          <a:srcRect t="28472" r="8455"/>
          <a:stretch/>
        </p:blipFill>
        <p:spPr>
          <a:xfrm>
            <a:off x="0" y="0"/>
            <a:ext cx="7079810" cy="6858000"/>
          </a:xfrm>
          <a:prstGeom prst="rect">
            <a:avLst/>
          </a:prstGeom>
        </p:spPr>
      </p:pic>
      <p:sp>
        <p:nvSpPr>
          <p:cNvPr id="4" name="TextBox 3">
            <a:extLst>
              <a:ext uri="{FF2B5EF4-FFF2-40B4-BE49-F238E27FC236}">
                <a16:creationId xmlns:a16="http://schemas.microsoft.com/office/drawing/2014/main" id="{2F5DB017-AE46-B5D7-44C5-570DF376AAFB}"/>
              </a:ext>
            </a:extLst>
          </p:cNvPr>
          <p:cNvSpPr txBox="1"/>
          <p:nvPr/>
        </p:nvSpPr>
        <p:spPr>
          <a:xfrm>
            <a:off x="7233719" y="900012"/>
            <a:ext cx="4843604" cy="2308324"/>
          </a:xfrm>
          <a:prstGeom prst="rect">
            <a:avLst/>
          </a:prstGeom>
          <a:noFill/>
        </p:spPr>
        <p:txBody>
          <a:bodyPr wrap="square">
            <a:spAutoFit/>
          </a:bodyPr>
          <a:lstStyle/>
          <a:p>
            <a:pPr marL="0" indent="0">
              <a:buNone/>
            </a:pPr>
            <a:r>
              <a:rPr lang="en-GB" altLang="en-US" sz="1800" b="1" dirty="0"/>
              <a:t>FF Pension Member Website – Remedy pages</a:t>
            </a:r>
          </a:p>
          <a:p>
            <a:pPr marL="0" indent="0">
              <a:buNone/>
            </a:pPr>
            <a:r>
              <a:rPr lang="en-GB" altLang="en-US" sz="1800" dirty="0">
                <a:hlinkClick r:id="rId3"/>
              </a:rPr>
              <a:t>https://fpsmember.org/remedy</a:t>
            </a:r>
            <a:endParaRPr lang="en-GB" altLang="en-US" sz="1800" dirty="0"/>
          </a:p>
          <a:p>
            <a:pPr marL="0" indent="0">
              <a:buNone/>
            </a:pPr>
            <a:endParaRPr lang="en-GB" altLang="en-US" dirty="0"/>
          </a:p>
          <a:p>
            <a:pPr marL="0" indent="0">
              <a:buNone/>
            </a:pPr>
            <a:r>
              <a:rPr lang="en-GB" altLang="en-US" dirty="0"/>
              <a:t>LPPA </a:t>
            </a:r>
          </a:p>
          <a:p>
            <a:pPr marL="0" indent="0">
              <a:buNone/>
            </a:pPr>
            <a:r>
              <a:rPr lang="en-GB" altLang="en-US" dirty="0">
                <a:hlinkClick r:id="rId4"/>
              </a:rPr>
              <a:t>https://www.lppapensions.co.uk/</a:t>
            </a:r>
            <a:endParaRPr lang="en-GB" altLang="en-US" dirty="0"/>
          </a:p>
          <a:p>
            <a:pPr marL="0" indent="0">
              <a:buNone/>
            </a:pPr>
            <a:endParaRPr lang="en-GB" altLang="en-US" dirty="0"/>
          </a:p>
          <a:p>
            <a:pPr marL="0" indent="0">
              <a:buNone/>
            </a:pPr>
            <a:endParaRPr lang="en-GB" altLang="en-US" dirty="0"/>
          </a:p>
          <a:p>
            <a:pPr marL="0" indent="0">
              <a:buNone/>
            </a:pPr>
            <a:endParaRPr lang="en-GB" altLang="en-US" dirty="0"/>
          </a:p>
        </p:txBody>
      </p:sp>
    </p:spTree>
    <p:extLst>
      <p:ext uri="{BB962C8B-B14F-4D97-AF65-F5344CB8AC3E}">
        <p14:creationId xmlns:p14="http://schemas.microsoft.com/office/powerpoint/2010/main" val="21971988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47DE8D-25CC-B364-6B8C-E5FC9ABFF977}"/>
              </a:ext>
            </a:extLst>
          </p:cNvPr>
          <p:cNvPicPr/>
          <p:nvPr/>
        </p:nvPicPr>
        <p:blipFill>
          <a:blip r:embed="rId2"/>
          <a:stretch>
            <a:fillRect/>
          </a:stretch>
        </p:blipFill>
        <p:spPr>
          <a:xfrm>
            <a:off x="609600" y="1"/>
            <a:ext cx="10972800" cy="449910"/>
          </a:xfrm>
          <a:prstGeom prst="rect">
            <a:avLst/>
          </a:prstGeom>
        </p:spPr>
      </p:pic>
      <p:pic>
        <p:nvPicPr>
          <p:cNvPr id="3" name="Picture 2">
            <a:extLst>
              <a:ext uri="{FF2B5EF4-FFF2-40B4-BE49-F238E27FC236}">
                <a16:creationId xmlns:a16="http://schemas.microsoft.com/office/drawing/2014/main" id="{97BD4D67-4B3A-AB17-B7A0-721B529FAB55}"/>
              </a:ext>
            </a:extLst>
          </p:cNvPr>
          <p:cNvPicPr/>
          <p:nvPr/>
        </p:nvPicPr>
        <p:blipFill>
          <a:blip r:embed="rId3"/>
          <a:stretch>
            <a:fillRect/>
          </a:stretch>
        </p:blipFill>
        <p:spPr>
          <a:xfrm>
            <a:off x="609600" y="5808209"/>
            <a:ext cx="10972800" cy="1049790"/>
          </a:xfrm>
          <a:prstGeom prst="rect">
            <a:avLst/>
          </a:prstGeom>
        </p:spPr>
      </p:pic>
      <p:sp>
        <p:nvSpPr>
          <p:cNvPr id="5" name="TextBox 4">
            <a:extLst>
              <a:ext uri="{FF2B5EF4-FFF2-40B4-BE49-F238E27FC236}">
                <a16:creationId xmlns:a16="http://schemas.microsoft.com/office/drawing/2014/main" id="{D35A0432-BBEB-2312-20AF-E44F68DDA53D}"/>
              </a:ext>
            </a:extLst>
          </p:cNvPr>
          <p:cNvSpPr txBox="1"/>
          <p:nvPr/>
        </p:nvSpPr>
        <p:spPr>
          <a:xfrm>
            <a:off x="609599" y="1375872"/>
            <a:ext cx="10972799" cy="3693319"/>
          </a:xfrm>
          <a:prstGeom prst="rect">
            <a:avLst/>
          </a:prstGeom>
          <a:noFill/>
        </p:spPr>
        <p:txBody>
          <a:bodyPr wrap="square">
            <a:spAutoFit/>
          </a:bodyPr>
          <a:lstStyle/>
          <a:p>
            <a:r>
              <a:rPr lang="en-GB" sz="3600" b="1" u="sng" dirty="0"/>
              <a:t>Disclaimer</a:t>
            </a:r>
          </a:p>
          <a:p>
            <a:endParaRPr lang="en-GB" dirty="0"/>
          </a:p>
          <a:p>
            <a:r>
              <a:rPr lang="en-GB" dirty="0"/>
              <a:t>• The information contained in these slides are the authors interpretation of the current regulations. </a:t>
            </a:r>
          </a:p>
          <a:p>
            <a:endParaRPr lang="en-GB" dirty="0"/>
          </a:p>
          <a:p>
            <a:r>
              <a:rPr lang="en-GB" dirty="0"/>
              <a:t>• The information is provided solely for use  for active members of the Firefighter Pension Scheme at Cumbria Fire and Rescue Service and is for illustration purposes only.</a:t>
            </a:r>
          </a:p>
          <a:p>
            <a:endParaRPr lang="en-GB" dirty="0"/>
          </a:p>
          <a:p>
            <a:r>
              <a:rPr lang="en-GB" dirty="0"/>
              <a:t>• Readers should take their own legal advice on the interpretation of any particular piece of legislation. </a:t>
            </a:r>
          </a:p>
          <a:p>
            <a:endParaRPr lang="en-GB" dirty="0"/>
          </a:p>
          <a:p>
            <a:r>
              <a:rPr lang="en-GB" dirty="0"/>
              <a:t>• No responsibility whatsoever will be assumed by Cumbria Fire and Rescue Service or their partners for any direct or consequential loss, financial or otherwise, damage or inconvenience, or any other obligation or liability incurred by readers relying on information contained in these slides.</a:t>
            </a:r>
          </a:p>
        </p:txBody>
      </p:sp>
    </p:spTree>
    <p:extLst>
      <p:ext uri="{BB962C8B-B14F-4D97-AF65-F5344CB8AC3E}">
        <p14:creationId xmlns:p14="http://schemas.microsoft.com/office/powerpoint/2010/main" val="8747190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47DE8D-25CC-B364-6B8C-E5FC9ABFF977}"/>
              </a:ext>
            </a:extLst>
          </p:cNvPr>
          <p:cNvPicPr/>
          <p:nvPr/>
        </p:nvPicPr>
        <p:blipFill>
          <a:blip r:embed="rId2"/>
          <a:stretch>
            <a:fillRect/>
          </a:stretch>
        </p:blipFill>
        <p:spPr>
          <a:xfrm>
            <a:off x="609600" y="1"/>
            <a:ext cx="10972800" cy="449910"/>
          </a:xfrm>
          <a:prstGeom prst="rect">
            <a:avLst/>
          </a:prstGeom>
        </p:spPr>
      </p:pic>
      <p:pic>
        <p:nvPicPr>
          <p:cNvPr id="3" name="Picture 2">
            <a:extLst>
              <a:ext uri="{FF2B5EF4-FFF2-40B4-BE49-F238E27FC236}">
                <a16:creationId xmlns:a16="http://schemas.microsoft.com/office/drawing/2014/main" id="{97BD4D67-4B3A-AB17-B7A0-721B529FAB55}"/>
              </a:ext>
            </a:extLst>
          </p:cNvPr>
          <p:cNvPicPr/>
          <p:nvPr/>
        </p:nvPicPr>
        <p:blipFill>
          <a:blip r:embed="rId3"/>
          <a:stretch>
            <a:fillRect/>
          </a:stretch>
        </p:blipFill>
        <p:spPr>
          <a:xfrm>
            <a:off x="609600" y="5808209"/>
            <a:ext cx="10972800" cy="1049790"/>
          </a:xfrm>
          <a:prstGeom prst="rect">
            <a:avLst/>
          </a:prstGeom>
        </p:spPr>
      </p:pic>
      <p:pic>
        <p:nvPicPr>
          <p:cNvPr id="8" name="Picture 7" descr="A cartoon character leaning on a question mark">
            <a:extLst>
              <a:ext uri="{FF2B5EF4-FFF2-40B4-BE49-F238E27FC236}">
                <a16:creationId xmlns:a16="http://schemas.microsoft.com/office/drawing/2014/main" id="{4E15F969-21B6-901D-3974-BB4A5C04517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95275" y="3474584"/>
            <a:ext cx="2590800" cy="2590800"/>
          </a:xfrm>
          <a:prstGeom prst="rect">
            <a:avLst/>
          </a:prstGeom>
        </p:spPr>
      </p:pic>
      <p:sp>
        <p:nvSpPr>
          <p:cNvPr id="10" name="TextBox 9">
            <a:extLst>
              <a:ext uri="{FF2B5EF4-FFF2-40B4-BE49-F238E27FC236}">
                <a16:creationId xmlns:a16="http://schemas.microsoft.com/office/drawing/2014/main" id="{969208F3-E234-B134-E6B1-525F58A5E92A}"/>
              </a:ext>
            </a:extLst>
          </p:cNvPr>
          <p:cNvSpPr txBox="1"/>
          <p:nvPr/>
        </p:nvSpPr>
        <p:spPr>
          <a:xfrm>
            <a:off x="4040981" y="1605273"/>
            <a:ext cx="4110037" cy="2862322"/>
          </a:xfrm>
          <a:prstGeom prst="rect">
            <a:avLst/>
          </a:prstGeom>
          <a:noFill/>
        </p:spPr>
        <p:txBody>
          <a:bodyPr wrap="square" rtlCol="0">
            <a:spAutoFit/>
          </a:bodyPr>
          <a:lstStyle/>
          <a:p>
            <a:pPr algn="ctr"/>
            <a:r>
              <a:rPr lang="en-GB" sz="7200" dirty="0"/>
              <a:t>Final Questions</a:t>
            </a:r>
          </a:p>
          <a:p>
            <a:pPr algn="ctr"/>
            <a:endParaRPr lang="en-GB" sz="3600" dirty="0"/>
          </a:p>
        </p:txBody>
      </p:sp>
    </p:spTree>
    <p:extLst>
      <p:ext uri="{BB962C8B-B14F-4D97-AF65-F5344CB8AC3E}">
        <p14:creationId xmlns:p14="http://schemas.microsoft.com/office/powerpoint/2010/main" val="3544606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80844EB-10B9-3221-53AB-1487A4971C55}"/>
              </a:ext>
            </a:extLst>
          </p:cNvPr>
          <p:cNvPicPr/>
          <p:nvPr/>
        </p:nvPicPr>
        <p:blipFill>
          <a:blip r:embed="rId2"/>
          <a:stretch>
            <a:fillRect/>
          </a:stretch>
        </p:blipFill>
        <p:spPr>
          <a:xfrm>
            <a:off x="611216" y="5808210"/>
            <a:ext cx="10972800" cy="1049790"/>
          </a:xfrm>
          <a:prstGeom prst="rect">
            <a:avLst/>
          </a:prstGeom>
        </p:spPr>
      </p:pic>
      <p:sp>
        <p:nvSpPr>
          <p:cNvPr id="15" name="Text Placeholder 3">
            <a:extLst>
              <a:ext uri="{FF2B5EF4-FFF2-40B4-BE49-F238E27FC236}">
                <a16:creationId xmlns:a16="http://schemas.microsoft.com/office/drawing/2014/main" id="{539C5834-8212-3D12-DD38-595172B0A24A}"/>
              </a:ext>
            </a:extLst>
          </p:cNvPr>
          <p:cNvSpPr>
            <a:spLocks noGrp="1"/>
          </p:cNvSpPr>
          <p:nvPr>
            <p:ph type="body" sz="half" idx="2"/>
          </p:nvPr>
        </p:nvSpPr>
        <p:spPr>
          <a:xfrm>
            <a:off x="5402511" y="1166071"/>
            <a:ext cx="6497753" cy="4642139"/>
          </a:xfrm>
        </p:spPr>
        <p:style>
          <a:lnRef idx="2">
            <a:schemeClr val="accent2"/>
          </a:lnRef>
          <a:fillRef idx="1">
            <a:schemeClr val="lt1"/>
          </a:fillRef>
          <a:effectRef idx="0">
            <a:schemeClr val="accent2"/>
          </a:effectRef>
          <a:fontRef idx="minor">
            <a:schemeClr val="dk1"/>
          </a:fontRef>
        </p:style>
        <p:txBody>
          <a:bodyPr>
            <a:noAutofit/>
          </a:bodyPr>
          <a:lstStyle/>
          <a:p>
            <a:r>
              <a:rPr lang="en-US" sz="1800" b="1" u="sng" dirty="0">
                <a:latin typeface="Arial" panose="020B0604020202020204" pitchFamily="34" charset="0"/>
                <a:cs typeface="Arial" panose="020B0604020202020204" pitchFamily="34" charset="0"/>
              </a:rPr>
              <a:t>Annual Benefit Statement and Remediable Service Statement (ABS-RSS).</a:t>
            </a:r>
          </a:p>
          <a:p>
            <a:endParaRPr lang="en-US" sz="1800" b="1" u="sng" dirty="0">
              <a:latin typeface="Arial" panose="020B0604020202020204" pitchFamily="34" charset="0"/>
              <a:cs typeface="Arial" panose="020B0604020202020204" pitchFamily="34" charset="0"/>
            </a:endParaRPr>
          </a:p>
          <a:p>
            <a:r>
              <a:rPr lang="en-GB" sz="1800" b="0" i="0" dirty="0">
                <a:solidFill>
                  <a:srgbClr val="1E1E1E"/>
                </a:solidFill>
                <a:effectLst/>
                <a:latin typeface="Arial" panose="020B0604020202020204" pitchFamily="34" charset="0"/>
                <a:cs typeface="Arial" panose="020B0604020202020204" pitchFamily="34" charset="0"/>
              </a:rPr>
              <a:t>As an </a:t>
            </a:r>
            <a:r>
              <a:rPr lang="en-GB" sz="1800" b="1" i="0" dirty="0">
                <a:solidFill>
                  <a:srgbClr val="1E1E1E"/>
                </a:solidFill>
                <a:effectLst/>
                <a:highlight>
                  <a:srgbClr val="FFFF00"/>
                </a:highlight>
                <a:latin typeface="Arial" panose="020B0604020202020204" pitchFamily="34" charset="0"/>
                <a:cs typeface="Arial" panose="020B0604020202020204" pitchFamily="34" charset="0"/>
              </a:rPr>
              <a:t>active member</a:t>
            </a:r>
            <a:r>
              <a:rPr lang="en-GB" sz="1800" b="0" i="0" dirty="0">
                <a:solidFill>
                  <a:srgbClr val="1E1E1E"/>
                </a:solidFill>
                <a:effectLst/>
                <a:latin typeface="Arial" panose="020B0604020202020204" pitchFamily="34" charset="0"/>
                <a:cs typeface="Arial" panose="020B0604020202020204" pitchFamily="34" charset="0"/>
              </a:rPr>
              <a:t> with service in the </a:t>
            </a:r>
            <a:r>
              <a:rPr lang="en-GB" sz="1800" b="1" dirty="0">
                <a:solidFill>
                  <a:srgbClr val="1E1E1E"/>
                </a:solidFill>
                <a:highlight>
                  <a:srgbClr val="FFFF00"/>
                </a:highlight>
                <a:latin typeface="Arial" panose="020B0604020202020204" pitchFamily="34" charset="0"/>
                <a:cs typeface="Arial" panose="020B0604020202020204" pitchFamily="34" charset="0"/>
              </a:rPr>
              <a:t>remedy period</a:t>
            </a:r>
            <a:r>
              <a:rPr lang="en-GB" sz="1800" b="1" dirty="0">
                <a:solidFill>
                  <a:srgbClr val="1E1E1E"/>
                </a:solidFill>
                <a:latin typeface="Arial" panose="020B0604020202020204" pitchFamily="34" charset="0"/>
                <a:cs typeface="Arial" panose="020B0604020202020204" pitchFamily="34" charset="0"/>
              </a:rPr>
              <a:t>, </a:t>
            </a:r>
            <a:r>
              <a:rPr lang="en-GB" sz="1800" dirty="0">
                <a:solidFill>
                  <a:srgbClr val="1E1E1E"/>
                </a:solidFill>
                <a:latin typeface="Arial" panose="020B0604020202020204" pitchFamily="34" charset="0"/>
                <a:cs typeface="Arial" panose="020B0604020202020204" pitchFamily="34" charset="0"/>
              </a:rPr>
              <a:t>t</a:t>
            </a:r>
            <a:r>
              <a:rPr lang="en-GB" sz="1800" b="0" i="0" dirty="0">
                <a:solidFill>
                  <a:srgbClr val="1E1E1E"/>
                </a:solidFill>
                <a:effectLst/>
                <a:latin typeface="Arial" panose="020B0604020202020204" pitchFamily="34" charset="0"/>
                <a:cs typeface="Arial" panose="020B0604020202020204" pitchFamily="34" charset="0"/>
              </a:rPr>
              <a:t>his document will provide you with details of the pension you are building up in the Firefighters' Pension Scheme 2015 (reformed scheme) as well as the </a:t>
            </a:r>
            <a:r>
              <a:rPr lang="en-GB" sz="1800" b="1" i="0" dirty="0">
                <a:solidFill>
                  <a:srgbClr val="1E1E1E"/>
                </a:solidFill>
                <a:effectLst/>
                <a:highlight>
                  <a:srgbClr val="FFFF00"/>
                </a:highlight>
                <a:latin typeface="Arial" panose="020B0604020202020204" pitchFamily="34" charset="0"/>
                <a:cs typeface="Arial" panose="020B0604020202020204" pitchFamily="34" charset="0"/>
              </a:rPr>
              <a:t>rolled back position </a:t>
            </a:r>
            <a:r>
              <a:rPr lang="en-GB" sz="1800" b="0" i="0" dirty="0">
                <a:solidFill>
                  <a:srgbClr val="1E1E1E"/>
                </a:solidFill>
                <a:effectLst/>
                <a:latin typeface="Arial" panose="020B0604020202020204" pitchFamily="34" charset="0"/>
                <a:cs typeface="Arial" panose="020B0604020202020204" pitchFamily="34" charset="0"/>
              </a:rPr>
              <a:t>of your benefits in your legacy scheme FPS 1992, FPS 2006 and Modified.</a:t>
            </a:r>
          </a:p>
          <a:p>
            <a:endParaRPr lang="en-US" sz="1800" b="1" u="sng" dirty="0">
              <a:latin typeface="Arial" panose="020B0604020202020204" pitchFamily="34" charset="0"/>
              <a:cs typeface="Arial" panose="020B0604020202020204" pitchFamily="34" charset="0"/>
            </a:endParaRPr>
          </a:p>
          <a:p>
            <a:r>
              <a:rPr lang="en-GB" sz="1800" b="0" i="0" dirty="0">
                <a:solidFill>
                  <a:srgbClr val="1E1E1E"/>
                </a:solidFill>
                <a:effectLst/>
                <a:latin typeface="Arial" panose="020B0604020202020204" pitchFamily="34" charset="0"/>
                <a:cs typeface="Arial" panose="020B0604020202020204" pitchFamily="34" charset="0"/>
              </a:rPr>
              <a:t>The ABS-RSS will provide you with illustrations to allow you to </a:t>
            </a:r>
            <a:r>
              <a:rPr lang="en-GB" sz="1800" b="1" i="0" dirty="0">
                <a:solidFill>
                  <a:srgbClr val="1E1E1E"/>
                </a:solidFill>
                <a:effectLst/>
                <a:highlight>
                  <a:srgbClr val="FFFF00"/>
                </a:highlight>
                <a:latin typeface="Arial" panose="020B0604020202020204" pitchFamily="34" charset="0"/>
                <a:cs typeface="Arial" panose="020B0604020202020204" pitchFamily="34" charset="0"/>
              </a:rPr>
              <a:t>compare the benefits </a:t>
            </a:r>
            <a:r>
              <a:rPr lang="en-GB" sz="1800" b="0" i="0" dirty="0">
                <a:solidFill>
                  <a:srgbClr val="1E1E1E"/>
                </a:solidFill>
                <a:effectLst/>
                <a:latin typeface="Arial" panose="020B0604020202020204" pitchFamily="34" charset="0"/>
                <a:cs typeface="Arial" panose="020B0604020202020204" pitchFamily="34" charset="0"/>
              </a:rPr>
              <a:t>available to you in relation to your membership between 1 April 2015 and 31 March 2022 (known as the remedy period).</a:t>
            </a:r>
            <a:endParaRPr lang="en-US" sz="1800" b="1" u="sng"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5654987A-4385-878E-EEB6-48D960BF5446}"/>
              </a:ext>
            </a:extLst>
          </p:cNvPr>
          <p:cNvGrpSpPr/>
          <p:nvPr/>
        </p:nvGrpSpPr>
        <p:grpSpPr>
          <a:xfrm>
            <a:off x="956565" y="1323975"/>
            <a:ext cx="4097366" cy="4484235"/>
            <a:chOff x="1219200" y="0"/>
            <a:chExt cx="5010150" cy="6858000"/>
          </a:xfrm>
        </p:grpSpPr>
        <p:pic>
          <p:nvPicPr>
            <p:cNvPr id="6" name="Picture 5">
              <a:extLst>
                <a:ext uri="{FF2B5EF4-FFF2-40B4-BE49-F238E27FC236}">
                  <a16:creationId xmlns:a16="http://schemas.microsoft.com/office/drawing/2014/main" id="{61238D71-0E4F-AA31-0FAD-80223D0114BA}"/>
                </a:ext>
              </a:extLst>
            </p:cNvPr>
            <p:cNvPicPr>
              <a:picLocks noChangeAspect="1"/>
            </p:cNvPicPr>
            <p:nvPr/>
          </p:nvPicPr>
          <p:blipFill>
            <a:blip r:embed="rId3"/>
            <a:stretch>
              <a:fillRect/>
            </a:stretch>
          </p:blipFill>
          <p:spPr>
            <a:xfrm>
              <a:off x="1219200" y="0"/>
              <a:ext cx="5010150" cy="6858000"/>
            </a:xfrm>
            <a:prstGeom prst="rect">
              <a:avLst/>
            </a:prstGeom>
            <a:ln>
              <a:noFill/>
            </a:ln>
            <a:effectLst>
              <a:softEdge rad="112500"/>
            </a:effectLst>
          </p:spPr>
        </p:pic>
        <p:sp>
          <p:nvSpPr>
            <p:cNvPr id="7" name="Rectangle 6">
              <a:extLst>
                <a:ext uri="{FF2B5EF4-FFF2-40B4-BE49-F238E27FC236}">
                  <a16:creationId xmlns:a16="http://schemas.microsoft.com/office/drawing/2014/main" id="{B13E2619-8882-C70C-4146-90E0E5C701F4}"/>
                </a:ext>
              </a:extLst>
            </p:cNvPr>
            <p:cNvSpPr/>
            <p:nvPr/>
          </p:nvSpPr>
          <p:spPr>
            <a:xfrm>
              <a:off x="1557369" y="711200"/>
              <a:ext cx="1898947" cy="2159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4612">
                <a:spcAft>
                  <a:spcPts val="600"/>
                </a:spcAft>
              </a:pPr>
              <a:r>
                <a:rPr lang="en-GB" sz="1278" kern="1200">
                  <a:solidFill>
                    <a:sysClr val="windowText" lastClr="000000"/>
                  </a:solidFill>
                  <a:highlight>
                    <a:srgbClr val="FFFF00"/>
                  </a:highlight>
                  <a:latin typeface="+mn-lt"/>
                  <a:ea typeface="+mn-ea"/>
                  <a:cs typeface="+mn-cs"/>
                </a:rPr>
                <a:t>Members Name</a:t>
              </a:r>
              <a:endParaRPr lang="en-GB">
                <a:solidFill>
                  <a:sysClr val="windowText" lastClr="000000"/>
                </a:solidFill>
                <a:highlight>
                  <a:srgbClr val="FFFF00"/>
                </a:highlight>
              </a:endParaRPr>
            </a:p>
          </p:txBody>
        </p:sp>
      </p:grpSp>
      <p:pic>
        <p:nvPicPr>
          <p:cNvPr id="3" name="Picture 2">
            <a:extLst>
              <a:ext uri="{FF2B5EF4-FFF2-40B4-BE49-F238E27FC236}">
                <a16:creationId xmlns:a16="http://schemas.microsoft.com/office/drawing/2014/main" id="{9409B981-0933-963C-4AE6-D1310B21BA10}"/>
              </a:ext>
            </a:extLst>
          </p:cNvPr>
          <p:cNvPicPr/>
          <p:nvPr/>
        </p:nvPicPr>
        <p:blipFill>
          <a:blip r:embed="rId4"/>
          <a:stretch>
            <a:fillRect/>
          </a:stretch>
        </p:blipFill>
        <p:spPr>
          <a:xfrm>
            <a:off x="609600" y="1"/>
            <a:ext cx="10972800" cy="449910"/>
          </a:xfrm>
          <a:prstGeom prst="rect">
            <a:avLst/>
          </a:prstGeom>
        </p:spPr>
      </p:pic>
      <p:sp>
        <p:nvSpPr>
          <p:cNvPr id="4" name="TextBox 3">
            <a:extLst>
              <a:ext uri="{FF2B5EF4-FFF2-40B4-BE49-F238E27FC236}">
                <a16:creationId xmlns:a16="http://schemas.microsoft.com/office/drawing/2014/main" id="{A902EAAB-1865-860D-E6EB-C51D5F6DA544}"/>
              </a:ext>
            </a:extLst>
          </p:cNvPr>
          <p:cNvSpPr txBox="1"/>
          <p:nvPr/>
        </p:nvSpPr>
        <p:spPr>
          <a:xfrm>
            <a:off x="607984" y="519740"/>
            <a:ext cx="5448607" cy="646331"/>
          </a:xfrm>
          <a:prstGeom prst="rect">
            <a:avLst/>
          </a:prstGeom>
          <a:noFill/>
        </p:spPr>
        <p:txBody>
          <a:bodyPr wrap="square" rtlCol="0">
            <a:spAutoFit/>
          </a:bodyPr>
          <a:lstStyle/>
          <a:p>
            <a:r>
              <a:rPr lang="en-GB" sz="3600" dirty="0"/>
              <a:t>ABS-RSS:  Page 1</a:t>
            </a:r>
          </a:p>
        </p:txBody>
      </p:sp>
    </p:spTree>
    <p:extLst>
      <p:ext uri="{BB962C8B-B14F-4D97-AF65-F5344CB8AC3E}">
        <p14:creationId xmlns:p14="http://schemas.microsoft.com/office/powerpoint/2010/main" val="3334242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E3754AB9-320B-CDA8-7C51-481B8E0FFD20}"/>
              </a:ext>
            </a:extLst>
          </p:cNvPr>
          <p:cNvSpPr>
            <a:spLocks noGrp="1"/>
          </p:cNvSpPr>
          <p:nvPr>
            <p:ph type="body" sz="half" idx="2"/>
          </p:nvPr>
        </p:nvSpPr>
        <p:spPr>
          <a:xfrm>
            <a:off x="5796793" y="620914"/>
            <a:ext cx="6233020" cy="6065914"/>
          </a:xfrm>
        </p:spPr>
        <p:txBody>
          <a:bodyPr>
            <a:noAutofit/>
          </a:bodyPr>
          <a:lstStyle/>
          <a:p>
            <a:r>
              <a:rPr lang="en-US" sz="1600" b="1" u="sng" dirty="0">
                <a:latin typeface="Arial" panose="020B0604020202020204" pitchFamily="34" charset="0"/>
                <a:cs typeface="Arial" panose="020B0604020202020204" pitchFamily="34" charset="0"/>
              </a:rPr>
              <a:t>Terminology</a:t>
            </a:r>
          </a:p>
          <a:p>
            <a:endParaRPr lang="en-US" sz="1050" dirty="0">
              <a:latin typeface="Arial" panose="020B0604020202020204" pitchFamily="34" charset="0"/>
              <a:cs typeface="Arial" panose="020B0604020202020204" pitchFamily="34" charset="0"/>
            </a:endParaRPr>
          </a:p>
          <a:p>
            <a:r>
              <a:rPr lang="en-US" sz="1600" b="1" dirty="0">
                <a:solidFill>
                  <a:schemeClr val="accent1"/>
                </a:solidFill>
                <a:latin typeface="Arial" panose="020B0604020202020204" pitchFamily="34" charset="0"/>
                <a:cs typeface="Arial" panose="020B0604020202020204" pitchFamily="34" charset="0"/>
              </a:rPr>
              <a:t>“Reformed Scheme” </a:t>
            </a:r>
            <a:r>
              <a:rPr lang="en-US" sz="1600" dirty="0">
                <a:latin typeface="Arial" panose="020B0604020202020204" pitchFamily="34" charset="0"/>
                <a:cs typeface="Arial" panose="020B0604020202020204" pitchFamily="34" charset="0"/>
              </a:rPr>
              <a:t>– FPS2015</a:t>
            </a:r>
          </a:p>
          <a:p>
            <a:endParaRPr lang="en-US" sz="1050" dirty="0">
              <a:latin typeface="Arial" panose="020B0604020202020204" pitchFamily="34" charset="0"/>
              <a:cs typeface="Arial" panose="020B0604020202020204" pitchFamily="34" charset="0"/>
            </a:endParaRPr>
          </a:p>
          <a:p>
            <a:r>
              <a:rPr lang="en-US" sz="1600" b="1" dirty="0">
                <a:solidFill>
                  <a:schemeClr val="accent1"/>
                </a:solidFill>
                <a:latin typeface="Arial" panose="020B0604020202020204" pitchFamily="34" charset="0"/>
                <a:cs typeface="Arial" panose="020B0604020202020204" pitchFamily="34" charset="0"/>
              </a:rPr>
              <a:t>“Legacy Scheme” </a:t>
            </a:r>
            <a:r>
              <a:rPr lang="en-US" sz="1600" dirty="0">
                <a:latin typeface="Arial" panose="020B0604020202020204" pitchFamily="34" charset="0"/>
                <a:cs typeface="Arial" panose="020B0604020202020204" pitchFamily="34" charset="0"/>
              </a:rPr>
              <a:t>– Member specific;</a:t>
            </a:r>
          </a:p>
          <a:p>
            <a:r>
              <a:rPr lang="en-US" sz="1600" dirty="0">
                <a:latin typeface="Arial" panose="020B0604020202020204" pitchFamily="34" charset="0"/>
                <a:cs typeface="Arial" panose="020B0604020202020204" pitchFamily="34" charset="0"/>
              </a:rPr>
              <a:t>- FPS1992 (started pre-April 2006), FPS2006 (started post April 2006), or  Special 2006 (part of Matthews 1).</a:t>
            </a:r>
          </a:p>
          <a:p>
            <a:endParaRPr lang="en-US" sz="1050" dirty="0">
              <a:latin typeface="Arial" panose="020B0604020202020204" pitchFamily="34" charset="0"/>
              <a:cs typeface="Arial" panose="020B0604020202020204" pitchFamily="34" charset="0"/>
            </a:endParaRPr>
          </a:p>
          <a:p>
            <a:r>
              <a:rPr lang="en-US" sz="1600" b="1" dirty="0">
                <a:solidFill>
                  <a:schemeClr val="accent1"/>
                </a:solidFill>
                <a:latin typeface="Arial" panose="020B0604020202020204" pitchFamily="34" charset="0"/>
                <a:cs typeface="Arial" panose="020B0604020202020204" pitchFamily="34" charset="0"/>
              </a:rPr>
              <a:t>“Roll Back Position” </a:t>
            </a:r>
            <a:r>
              <a:rPr lang="en-US" sz="1600" dirty="0">
                <a:latin typeface="Arial" panose="020B0604020202020204" pitchFamily="34" charset="0"/>
                <a:cs typeface="Arial" panose="020B0604020202020204" pitchFamily="34" charset="0"/>
              </a:rPr>
              <a:t>– This is the position if you had not been put into FPS2015 for the remedy period be that from 1 April 2015 or later if tapered member.</a:t>
            </a:r>
          </a:p>
          <a:p>
            <a:endParaRPr lang="en-US" sz="1050" dirty="0">
              <a:latin typeface="Arial" panose="020B0604020202020204" pitchFamily="34" charset="0"/>
              <a:cs typeface="Arial" panose="020B0604020202020204" pitchFamily="34" charset="0"/>
            </a:endParaRPr>
          </a:p>
          <a:p>
            <a:r>
              <a:rPr lang="en-US" sz="1600" b="1" dirty="0">
                <a:solidFill>
                  <a:schemeClr val="accent1"/>
                </a:solidFill>
                <a:latin typeface="Arial" panose="020B0604020202020204" pitchFamily="34" charset="0"/>
                <a:cs typeface="Arial" panose="020B0604020202020204" pitchFamily="34" charset="0"/>
              </a:rPr>
              <a:t>“Provide Comparison” </a:t>
            </a:r>
            <a:r>
              <a:rPr lang="en-US" sz="1600" dirty="0">
                <a:latin typeface="Arial" panose="020B0604020202020204" pitchFamily="34" charset="0"/>
                <a:cs typeface="Arial" panose="020B0604020202020204" pitchFamily="34" charset="0"/>
              </a:rPr>
              <a:t>– The document will show </a:t>
            </a:r>
            <a:r>
              <a:rPr lang="en-US" sz="1600" b="1" u="sng" dirty="0">
                <a:latin typeface="Arial" panose="020B0604020202020204" pitchFamily="34" charset="0"/>
                <a:cs typeface="Arial" panose="020B0604020202020204" pitchFamily="34" charset="0"/>
              </a:rPr>
              <a:t>both</a:t>
            </a:r>
            <a:r>
              <a:rPr lang="en-US" sz="1600" dirty="0">
                <a:latin typeface="Arial" panose="020B0604020202020204" pitchFamily="34" charset="0"/>
                <a:cs typeface="Arial" panose="020B0604020202020204" pitchFamily="34" charset="0"/>
              </a:rPr>
              <a:t> your roll back pension and a pension if you elect to be in FPS2015 for the remedy period.</a:t>
            </a:r>
          </a:p>
          <a:p>
            <a:endParaRPr lang="en-US" sz="1050" b="1" u="sng" dirty="0">
              <a:latin typeface="Arial" panose="020B0604020202020204" pitchFamily="34" charset="0"/>
              <a:cs typeface="Arial" panose="020B0604020202020204" pitchFamily="34" charset="0"/>
            </a:endParaRPr>
          </a:p>
          <a:p>
            <a:r>
              <a:rPr lang="en-US" sz="1600" b="1" dirty="0">
                <a:solidFill>
                  <a:schemeClr val="accent1"/>
                </a:solidFill>
                <a:latin typeface="Arial" panose="020B0604020202020204" pitchFamily="34" charset="0"/>
                <a:cs typeface="Arial" panose="020B0604020202020204" pitchFamily="34" charset="0"/>
              </a:rPr>
              <a:t>“Remedy Period” </a:t>
            </a:r>
            <a:r>
              <a:rPr lang="en-US" sz="1600" dirty="0">
                <a:latin typeface="Arial" panose="020B0604020202020204" pitchFamily="34" charset="0"/>
                <a:cs typeface="Arial" panose="020B0604020202020204" pitchFamily="34" charset="0"/>
              </a:rPr>
              <a:t>– 1 April 2015 to 31 March 2022.  Nb – from 1 April 2022 all members moved into FPS2015.</a:t>
            </a:r>
          </a:p>
          <a:p>
            <a:endParaRPr lang="en-US" sz="1050" b="1" u="sng" dirty="0">
              <a:latin typeface="Arial" panose="020B0604020202020204" pitchFamily="34" charset="0"/>
              <a:cs typeface="Arial" panose="020B0604020202020204" pitchFamily="34" charset="0"/>
            </a:endParaRPr>
          </a:p>
          <a:p>
            <a:r>
              <a:rPr lang="en-US" sz="1600" b="1" dirty="0">
                <a:solidFill>
                  <a:schemeClr val="accent1"/>
                </a:solidFill>
                <a:latin typeface="Arial" panose="020B0604020202020204" pitchFamily="34" charset="0"/>
                <a:cs typeface="Arial" panose="020B0604020202020204" pitchFamily="34" charset="0"/>
              </a:rPr>
              <a:t>“On retirement” </a:t>
            </a:r>
            <a:r>
              <a:rPr lang="en-US" sz="1600" dirty="0">
                <a:latin typeface="Arial" panose="020B0604020202020204" pitchFamily="34" charset="0"/>
                <a:cs typeface="Arial" panose="020B0604020202020204" pitchFamily="34" charset="0"/>
              </a:rPr>
              <a:t>– Your final decision on what scheme you want to do in the remedy period will be made at retirement, this is known as “deferred choice”</a:t>
            </a:r>
          </a:p>
          <a:p>
            <a:endParaRPr lang="en-US" sz="1600" b="1" dirty="0">
              <a:solidFill>
                <a:schemeClr val="accent1"/>
              </a:solidFill>
              <a:latin typeface="Arial" panose="020B0604020202020204" pitchFamily="34" charset="0"/>
              <a:cs typeface="Arial" panose="020B0604020202020204" pitchFamily="34" charset="0"/>
            </a:endParaRPr>
          </a:p>
        </p:txBody>
      </p:sp>
      <p:pic>
        <p:nvPicPr>
          <p:cNvPr id="8" name="Content Placeholder 4">
            <a:extLst>
              <a:ext uri="{FF2B5EF4-FFF2-40B4-BE49-F238E27FC236}">
                <a16:creationId xmlns:a16="http://schemas.microsoft.com/office/drawing/2014/main" id="{8A86BB39-AC28-4C40-653F-2C4437A7FF6E}"/>
              </a:ext>
            </a:extLst>
          </p:cNvPr>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187" y="1391309"/>
            <a:ext cx="5387093" cy="518867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cxnSp>
        <p:nvCxnSpPr>
          <p:cNvPr id="17" name="Straight Connector 16">
            <a:extLst>
              <a:ext uri="{FF2B5EF4-FFF2-40B4-BE49-F238E27FC236}">
                <a16:creationId xmlns:a16="http://schemas.microsoft.com/office/drawing/2014/main" id="{FF69F26C-E160-E71D-5958-9545A49D50F5}"/>
              </a:ext>
            </a:extLst>
          </p:cNvPr>
          <p:cNvCxnSpPr/>
          <p:nvPr/>
        </p:nvCxnSpPr>
        <p:spPr>
          <a:xfrm>
            <a:off x="1526796" y="3401212"/>
            <a:ext cx="86406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17B048F-FB47-C247-617C-4125F45ED71E}"/>
              </a:ext>
            </a:extLst>
          </p:cNvPr>
          <p:cNvCxnSpPr>
            <a:cxnSpLocks/>
          </p:cNvCxnSpPr>
          <p:nvPr/>
        </p:nvCxnSpPr>
        <p:spPr>
          <a:xfrm>
            <a:off x="1779864" y="3754948"/>
            <a:ext cx="77877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1778227-C7C0-5940-198B-315A13AED2B7}"/>
              </a:ext>
            </a:extLst>
          </p:cNvPr>
          <p:cNvCxnSpPr>
            <a:cxnSpLocks/>
          </p:cNvCxnSpPr>
          <p:nvPr/>
        </p:nvCxnSpPr>
        <p:spPr>
          <a:xfrm>
            <a:off x="1417739" y="4561690"/>
            <a:ext cx="62078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8FA37B5-FD0F-3A9A-9CFF-2253A06D4E64}"/>
              </a:ext>
            </a:extLst>
          </p:cNvPr>
          <p:cNvCxnSpPr>
            <a:cxnSpLocks/>
          </p:cNvCxnSpPr>
          <p:nvPr/>
        </p:nvCxnSpPr>
        <p:spPr>
          <a:xfrm>
            <a:off x="949353" y="3564799"/>
            <a:ext cx="83051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1CD791A-21DB-9F3A-A062-BEFF02D364AB}"/>
              </a:ext>
            </a:extLst>
          </p:cNvPr>
          <p:cNvCxnSpPr>
            <a:cxnSpLocks/>
          </p:cNvCxnSpPr>
          <p:nvPr/>
        </p:nvCxnSpPr>
        <p:spPr>
          <a:xfrm>
            <a:off x="1356219" y="4061149"/>
            <a:ext cx="102625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AD2B6D5-1872-4463-728A-C881A2FD452B}"/>
              </a:ext>
            </a:extLst>
          </p:cNvPr>
          <p:cNvCxnSpPr>
            <a:cxnSpLocks/>
          </p:cNvCxnSpPr>
          <p:nvPr/>
        </p:nvCxnSpPr>
        <p:spPr>
          <a:xfrm>
            <a:off x="482365" y="4901446"/>
            <a:ext cx="60820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74834B3-6693-2616-C215-287234E5B327}"/>
              </a:ext>
            </a:extLst>
          </p:cNvPr>
          <p:cNvCxnSpPr/>
          <p:nvPr/>
        </p:nvCxnSpPr>
        <p:spPr>
          <a:xfrm>
            <a:off x="5721292" y="0"/>
            <a:ext cx="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F3BCB3C6-FA30-DE3A-1F31-A8FB969A7F57}"/>
              </a:ext>
            </a:extLst>
          </p:cNvPr>
          <p:cNvSpPr txBox="1"/>
          <p:nvPr/>
        </p:nvSpPr>
        <p:spPr>
          <a:xfrm>
            <a:off x="162187" y="471902"/>
            <a:ext cx="5448607" cy="646331"/>
          </a:xfrm>
          <a:prstGeom prst="rect">
            <a:avLst/>
          </a:prstGeom>
          <a:noFill/>
        </p:spPr>
        <p:txBody>
          <a:bodyPr wrap="square" rtlCol="0">
            <a:spAutoFit/>
          </a:bodyPr>
          <a:lstStyle/>
          <a:p>
            <a:r>
              <a:rPr lang="en-GB" sz="3600" dirty="0"/>
              <a:t>ABS-RSS:  Page 2</a:t>
            </a:r>
          </a:p>
        </p:txBody>
      </p:sp>
      <p:pic>
        <p:nvPicPr>
          <p:cNvPr id="36" name="Picture 35">
            <a:extLst>
              <a:ext uri="{FF2B5EF4-FFF2-40B4-BE49-F238E27FC236}">
                <a16:creationId xmlns:a16="http://schemas.microsoft.com/office/drawing/2014/main" id="{FABFD70F-7FF1-7514-1884-3B2307B64D0F}"/>
              </a:ext>
            </a:extLst>
          </p:cNvPr>
          <p:cNvPicPr/>
          <p:nvPr/>
        </p:nvPicPr>
        <p:blipFill>
          <a:blip r:embed="rId3"/>
          <a:stretch>
            <a:fillRect/>
          </a:stretch>
        </p:blipFill>
        <p:spPr>
          <a:xfrm>
            <a:off x="609600" y="1"/>
            <a:ext cx="10972800" cy="449910"/>
          </a:xfrm>
          <a:prstGeom prst="rect">
            <a:avLst/>
          </a:prstGeom>
        </p:spPr>
      </p:pic>
    </p:spTree>
    <p:extLst>
      <p:ext uri="{BB962C8B-B14F-4D97-AF65-F5344CB8AC3E}">
        <p14:creationId xmlns:p14="http://schemas.microsoft.com/office/powerpoint/2010/main" val="481736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BEC699D-CCBF-E468-DC5D-44953BB53A26}"/>
              </a:ext>
            </a:extLst>
          </p:cNvPr>
          <p:cNvPicPr>
            <a:picLocks noChangeAspect="1"/>
          </p:cNvPicPr>
          <p:nvPr/>
        </p:nvPicPr>
        <p:blipFill rotWithShape="1">
          <a:blip r:embed="rId2"/>
          <a:srcRect t="5833"/>
          <a:stretch/>
        </p:blipFill>
        <p:spPr>
          <a:xfrm>
            <a:off x="324374" y="1090569"/>
            <a:ext cx="4790075" cy="548725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a:extLst>
              <a:ext uri="{FF2B5EF4-FFF2-40B4-BE49-F238E27FC236}">
                <a16:creationId xmlns:a16="http://schemas.microsoft.com/office/drawing/2014/main" id="{723B35FE-CEA6-0925-E942-4A60EFC334A0}"/>
              </a:ext>
            </a:extLst>
          </p:cNvPr>
          <p:cNvSpPr txBox="1"/>
          <p:nvPr/>
        </p:nvSpPr>
        <p:spPr>
          <a:xfrm>
            <a:off x="5763237" y="3429000"/>
            <a:ext cx="5771626" cy="369332"/>
          </a:xfrm>
          <a:prstGeom prst="rect">
            <a:avLst/>
          </a:prstGeom>
          <a:noFill/>
        </p:spPr>
        <p:txBody>
          <a:bodyPr wrap="square" rtlCol="0">
            <a:spAutoFit/>
          </a:bodyPr>
          <a:lstStyle/>
          <a:p>
            <a:r>
              <a:rPr lang="en-GB" b="1" u="sng" dirty="0"/>
              <a:t>Infographic</a:t>
            </a:r>
          </a:p>
        </p:txBody>
      </p:sp>
      <p:pic>
        <p:nvPicPr>
          <p:cNvPr id="5" name="Picture 4">
            <a:extLst>
              <a:ext uri="{FF2B5EF4-FFF2-40B4-BE49-F238E27FC236}">
                <a16:creationId xmlns:a16="http://schemas.microsoft.com/office/drawing/2014/main" id="{B01B1744-2F44-2E43-F268-88D04426CC06}"/>
              </a:ext>
            </a:extLst>
          </p:cNvPr>
          <p:cNvPicPr>
            <a:picLocks noChangeAspect="1"/>
          </p:cNvPicPr>
          <p:nvPr/>
        </p:nvPicPr>
        <p:blipFill>
          <a:blip r:embed="rId3"/>
          <a:stretch>
            <a:fillRect/>
          </a:stretch>
        </p:blipFill>
        <p:spPr>
          <a:xfrm>
            <a:off x="5827552" y="4903151"/>
            <a:ext cx="4945210" cy="1280268"/>
          </a:xfrm>
          <a:prstGeom prst="rect">
            <a:avLst/>
          </a:prstGeom>
        </p:spPr>
      </p:pic>
      <p:sp>
        <p:nvSpPr>
          <p:cNvPr id="9" name="TextBox 8">
            <a:extLst>
              <a:ext uri="{FF2B5EF4-FFF2-40B4-BE49-F238E27FC236}">
                <a16:creationId xmlns:a16="http://schemas.microsoft.com/office/drawing/2014/main" id="{31D72C90-4562-AEFC-67CD-13A9FBBCCE5A}"/>
              </a:ext>
            </a:extLst>
          </p:cNvPr>
          <p:cNvSpPr txBox="1"/>
          <p:nvPr/>
        </p:nvSpPr>
        <p:spPr>
          <a:xfrm>
            <a:off x="5763238" y="1018289"/>
            <a:ext cx="5880682" cy="2308324"/>
          </a:xfrm>
          <a:prstGeom prst="rect">
            <a:avLst/>
          </a:prstGeom>
          <a:solidFill>
            <a:schemeClr val="accent4">
              <a:lumMod val="20000"/>
              <a:lumOff val="80000"/>
            </a:schemeClr>
          </a:solidFill>
        </p:spPr>
        <p:txBody>
          <a:bodyPr wrap="square" rtlCol="0">
            <a:spAutoFit/>
          </a:bodyPr>
          <a:lstStyle/>
          <a:p>
            <a:r>
              <a:rPr lang="en-GB" sz="1600" dirty="0">
                <a:latin typeface="Arial" panose="020B0604020202020204" pitchFamily="34" charset="0"/>
                <a:cs typeface="Arial" panose="020B0604020202020204" pitchFamily="34" charset="0"/>
              </a:rPr>
              <a:t>Noteworthy;</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“You have a choice about which benefit to take when you retire”</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“may want to think about … contributions to the scheme”</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“For the purposes of this statement, we have assumed a retirement age of 60.”</a:t>
            </a:r>
          </a:p>
        </p:txBody>
      </p:sp>
      <p:sp>
        <p:nvSpPr>
          <p:cNvPr id="10" name="TextBox 9">
            <a:extLst>
              <a:ext uri="{FF2B5EF4-FFF2-40B4-BE49-F238E27FC236}">
                <a16:creationId xmlns:a16="http://schemas.microsoft.com/office/drawing/2014/main" id="{E8BC89D7-B48D-06F7-6099-603386601A3B}"/>
              </a:ext>
            </a:extLst>
          </p:cNvPr>
          <p:cNvSpPr txBox="1"/>
          <p:nvPr/>
        </p:nvSpPr>
        <p:spPr>
          <a:xfrm>
            <a:off x="5905850" y="3775046"/>
            <a:ext cx="5135360" cy="923330"/>
          </a:xfrm>
          <a:prstGeom prst="rect">
            <a:avLst/>
          </a:prstGeom>
          <a:noFill/>
        </p:spPr>
        <p:txBody>
          <a:bodyPr wrap="square" rtlCol="0">
            <a:spAutoFit/>
          </a:bodyPr>
          <a:lstStyle/>
          <a:p>
            <a:r>
              <a:rPr lang="en-GB" dirty="0"/>
              <a:t>Current benefits = Rolled back into legacy scheme</a:t>
            </a:r>
          </a:p>
          <a:p>
            <a:r>
              <a:rPr lang="en-GB" dirty="0"/>
              <a:t>Alternative benefits = in “reformed scheme” from 1 April 2015</a:t>
            </a:r>
          </a:p>
        </p:txBody>
      </p:sp>
      <p:sp>
        <p:nvSpPr>
          <p:cNvPr id="11" name="TextBox 10">
            <a:extLst>
              <a:ext uri="{FF2B5EF4-FFF2-40B4-BE49-F238E27FC236}">
                <a16:creationId xmlns:a16="http://schemas.microsoft.com/office/drawing/2014/main" id="{8B7BC448-D797-8BA3-99F7-4520DCCE347C}"/>
              </a:ext>
            </a:extLst>
          </p:cNvPr>
          <p:cNvSpPr txBox="1"/>
          <p:nvPr/>
        </p:nvSpPr>
        <p:spPr>
          <a:xfrm>
            <a:off x="161507" y="363977"/>
            <a:ext cx="5448607" cy="646331"/>
          </a:xfrm>
          <a:prstGeom prst="rect">
            <a:avLst/>
          </a:prstGeom>
          <a:noFill/>
        </p:spPr>
        <p:txBody>
          <a:bodyPr wrap="square" rtlCol="0">
            <a:spAutoFit/>
          </a:bodyPr>
          <a:lstStyle/>
          <a:p>
            <a:r>
              <a:rPr lang="en-GB" sz="3600" dirty="0"/>
              <a:t>ABS-RSS:  Page 3</a:t>
            </a:r>
          </a:p>
        </p:txBody>
      </p:sp>
      <p:cxnSp>
        <p:nvCxnSpPr>
          <p:cNvPr id="12" name="Straight Connector 11">
            <a:extLst>
              <a:ext uri="{FF2B5EF4-FFF2-40B4-BE49-F238E27FC236}">
                <a16:creationId xmlns:a16="http://schemas.microsoft.com/office/drawing/2014/main" id="{5253F2D3-F704-59CD-C668-F54CA4624011}"/>
              </a:ext>
            </a:extLst>
          </p:cNvPr>
          <p:cNvCxnSpPr/>
          <p:nvPr/>
        </p:nvCxnSpPr>
        <p:spPr>
          <a:xfrm>
            <a:off x="5519956" y="0"/>
            <a:ext cx="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F1FE3DB-5F98-CA8F-0935-3096045967AF}"/>
              </a:ext>
            </a:extLst>
          </p:cNvPr>
          <p:cNvSpPr/>
          <p:nvPr/>
        </p:nvSpPr>
        <p:spPr>
          <a:xfrm>
            <a:off x="5763237" y="3398893"/>
            <a:ext cx="5880682" cy="3178935"/>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4" name="Arrow: Right 13">
            <a:extLst>
              <a:ext uri="{FF2B5EF4-FFF2-40B4-BE49-F238E27FC236}">
                <a16:creationId xmlns:a16="http://schemas.microsoft.com/office/drawing/2014/main" id="{A98953AB-7FCF-3678-ACF5-7B536DB36A64}"/>
              </a:ext>
            </a:extLst>
          </p:cNvPr>
          <p:cNvSpPr/>
          <p:nvPr/>
        </p:nvSpPr>
        <p:spPr>
          <a:xfrm>
            <a:off x="4983061" y="5645791"/>
            <a:ext cx="844491" cy="27264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6163BF07-73EF-A3B3-73F6-9AD9AE532E69}"/>
              </a:ext>
            </a:extLst>
          </p:cNvPr>
          <p:cNvSpPr/>
          <p:nvPr/>
        </p:nvSpPr>
        <p:spPr>
          <a:xfrm>
            <a:off x="570451" y="4278385"/>
            <a:ext cx="2978092" cy="289206"/>
          </a:xfrm>
          <a:prstGeom prst="rect">
            <a:avLst/>
          </a:prstGeom>
          <a:solidFill>
            <a:srgbClr val="F4F4F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Legacy Scheme</a:t>
            </a:r>
          </a:p>
        </p:txBody>
      </p:sp>
      <p:sp>
        <p:nvSpPr>
          <p:cNvPr id="16" name="Rectangle 15">
            <a:extLst>
              <a:ext uri="{FF2B5EF4-FFF2-40B4-BE49-F238E27FC236}">
                <a16:creationId xmlns:a16="http://schemas.microsoft.com/office/drawing/2014/main" id="{22056B45-8EF8-6268-539D-16C776543D07}"/>
              </a:ext>
            </a:extLst>
          </p:cNvPr>
          <p:cNvSpPr/>
          <p:nvPr/>
        </p:nvSpPr>
        <p:spPr>
          <a:xfrm>
            <a:off x="6070832" y="5846110"/>
            <a:ext cx="1430324" cy="289206"/>
          </a:xfrm>
          <a:prstGeom prst="rect">
            <a:avLst/>
          </a:prstGeom>
          <a:solidFill>
            <a:srgbClr val="F4F4F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Legacy Scheme</a:t>
            </a:r>
          </a:p>
        </p:txBody>
      </p:sp>
      <p:sp>
        <p:nvSpPr>
          <p:cNvPr id="17" name="Rectangle 16">
            <a:extLst>
              <a:ext uri="{FF2B5EF4-FFF2-40B4-BE49-F238E27FC236}">
                <a16:creationId xmlns:a16="http://schemas.microsoft.com/office/drawing/2014/main" id="{66A0EE56-E750-4E77-1420-3D9D6C392D19}"/>
              </a:ext>
            </a:extLst>
          </p:cNvPr>
          <p:cNvSpPr/>
          <p:nvPr/>
        </p:nvSpPr>
        <p:spPr>
          <a:xfrm>
            <a:off x="548081" y="5478225"/>
            <a:ext cx="3000462" cy="289206"/>
          </a:xfrm>
          <a:prstGeom prst="rect">
            <a:avLst/>
          </a:prstGeom>
          <a:solidFill>
            <a:srgbClr val="F4F4F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Legacy Scheme</a:t>
            </a:r>
          </a:p>
        </p:txBody>
      </p:sp>
      <p:sp>
        <p:nvSpPr>
          <p:cNvPr id="18" name="Arrow: Right 17">
            <a:extLst>
              <a:ext uri="{FF2B5EF4-FFF2-40B4-BE49-F238E27FC236}">
                <a16:creationId xmlns:a16="http://schemas.microsoft.com/office/drawing/2014/main" id="{6779097C-ACEB-A9C6-2794-5755CC36F3A4}"/>
              </a:ext>
            </a:extLst>
          </p:cNvPr>
          <p:cNvSpPr/>
          <p:nvPr/>
        </p:nvSpPr>
        <p:spPr>
          <a:xfrm rot="19403837">
            <a:off x="4926319" y="3434325"/>
            <a:ext cx="1044060" cy="14762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256AC516-5068-0B83-69C2-0AA35AB92573}"/>
              </a:ext>
            </a:extLst>
          </p:cNvPr>
          <p:cNvSpPr txBox="1"/>
          <p:nvPr/>
        </p:nvSpPr>
        <p:spPr>
          <a:xfrm>
            <a:off x="1652630" y="3229761"/>
            <a:ext cx="2466363" cy="369332"/>
          </a:xfrm>
          <a:prstGeom prst="rect">
            <a:avLst/>
          </a:prstGeom>
          <a:solidFill>
            <a:schemeClr val="accent4">
              <a:lumMod val="20000"/>
              <a:lumOff val="80000"/>
            </a:schemeClr>
          </a:solidFill>
        </p:spPr>
        <p:txBody>
          <a:bodyPr wrap="square" rtlCol="0">
            <a:spAutoFit/>
          </a:bodyPr>
          <a:lstStyle/>
          <a:p>
            <a:r>
              <a:rPr lang="en-GB" dirty="0"/>
              <a:t> = Roll Back into Legacy</a:t>
            </a:r>
          </a:p>
        </p:txBody>
      </p:sp>
      <p:sp>
        <p:nvSpPr>
          <p:cNvPr id="20" name="TextBox 19">
            <a:extLst>
              <a:ext uri="{FF2B5EF4-FFF2-40B4-BE49-F238E27FC236}">
                <a16:creationId xmlns:a16="http://schemas.microsoft.com/office/drawing/2014/main" id="{A3153C4B-4404-780E-6C7F-8D3E8A1BC77F}"/>
              </a:ext>
            </a:extLst>
          </p:cNvPr>
          <p:cNvSpPr txBox="1"/>
          <p:nvPr/>
        </p:nvSpPr>
        <p:spPr>
          <a:xfrm>
            <a:off x="1716259" y="4603457"/>
            <a:ext cx="2847352" cy="369332"/>
          </a:xfrm>
          <a:prstGeom prst="rect">
            <a:avLst/>
          </a:prstGeom>
          <a:solidFill>
            <a:schemeClr val="accent4">
              <a:lumMod val="20000"/>
              <a:lumOff val="80000"/>
            </a:schemeClr>
          </a:solidFill>
        </p:spPr>
        <p:txBody>
          <a:bodyPr wrap="square" rtlCol="0">
            <a:spAutoFit/>
          </a:bodyPr>
          <a:lstStyle/>
          <a:p>
            <a:r>
              <a:rPr lang="en-GB" dirty="0"/>
              <a:t> = In FPS2015 for full Period</a:t>
            </a:r>
          </a:p>
        </p:txBody>
      </p:sp>
      <p:pic>
        <p:nvPicPr>
          <p:cNvPr id="21" name="Picture 20">
            <a:extLst>
              <a:ext uri="{FF2B5EF4-FFF2-40B4-BE49-F238E27FC236}">
                <a16:creationId xmlns:a16="http://schemas.microsoft.com/office/drawing/2014/main" id="{5FC558F0-8495-37A1-78A1-065D2C8CB731}"/>
              </a:ext>
            </a:extLst>
          </p:cNvPr>
          <p:cNvPicPr/>
          <p:nvPr/>
        </p:nvPicPr>
        <p:blipFill>
          <a:blip r:embed="rId4"/>
          <a:stretch>
            <a:fillRect/>
          </a:stretch>
        </p:blipFill>
        <p:spPr>
          <a:xfrm>
            <a:off x="609600" y="1"/>
            <a:ext cx="10972800" cy="449910"/>
          </a:xfrm>
          <a:prstGeom prst="rect">
            <a:avLst/>
          </a:prstGeom>
        </p:spPr>
      </p:pic>
      <p:sp>
        <p:nvSpPr>
          <p:cNvPr id="2" name="TextBox 1">
            <a:extLst>
              <a:ext uri="{FF2B5EF4-FFF2-40B4-BE49-F238E27FC236}">
                <a16:creationId xmlns:a16="http://schemas.microsoft.com/office/drawing/2014/main" id="{5FAE8FFE-DE38-92C1-D98E-1589785A95D6}"/>
              </a:ext>
            </a:extLst>
          </p:cNvPr>
          <p:cNvSpPr txBox="1"/>
          <p:nvPr/>
        </p:nvSpPr>
        <p:spPr>
          <a:xfrm>
            <a:off x="324373" y="3657357"/>
            <a:ext cx="759799" cy="43088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100" dirty="0"/>
              <a:t>Date Joined</a:t>
            </a:r>
          </a:p>
        </p:txBody>
      </p:sp>
      <p:sp>
        <p:nvSpPr>
          <p:cNvPr id="3" name="TextBox 2">
            <a:extLst>
              <a:ext uri="{FF2B5EF4-FFF2-40B4-BE49-F238E27FC236}">
                <a16:creationId xmlns:a16="http://schemas.microsoft.com/office/drawing/2014/main" id="{68CE706B-B353-FFF5-6F83-4B1055BE1430}"/>
              </a:ext>
            </a:extLst>
          </p:cNvPr>
          <p:cNvSpPr txBox="1"/>
          <p:nvPr/>
        </p:nvSpPr>
        <p:spPr>
          <a:xfrm>
            <a:off x="4372360" y="3559602"/>
            <a:ext cx="759799" cy="6001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100" dirty="0"/>
              <a:t>Day before 60th</a:t>
            </a:r>
          </a:p>
        </p:txBody>
      </p:sp>
      <p:sp>
        <p:nvSpPr>
          <p:cNvPr id="4" name="TextBox 3">
            <a:extLst>
              <a:ext uri="{FF2B5EF4-FFF2-40B4-BE49-F238E27FC236}">
                <a16:creationId xmlns:a16="http://schemas.microsoft.com/office/drawing/2014/main" id="{30B3FCF4-9C8E-166C-DDDD-8F5CFCF4709B}"/>
              </a:ext>
            </a:extLst>
          </p:cNvPr>
          <p:cNvSpPr txBox="1"/>
          <p:nvPr/>
        </p:nvSpPr>
        <p:spPr>
          <a:xfrm>
            <a:off x="352742" y="4806328"/>
            <a:ext cx="759799" cy="43088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100" dirty="0"/>
              <a:t>Date Joined</a:t>
            </a:r>
          </a:p>
        </p:txBody>
      </p:sp>
      <p:sp>
        <p:nvSpPr>
          <p:cNvPr id="7" name="TextBox 6">
            <a:extLst>
              <a:ext uri="{FF2B5EF4-FFF2-40B4-BE49-F238E27FC236}">
                <a16:creationId xmlns:a16="http://schemas.microsoft.com/office/drawing/2014/main" id="{8346160C-24FE-D7B1-659D-9DFA082EEFD1}"/>
              </a:ext>
            </a:extLst>
          </p:cNvPr>
          <p:cNvSpPr txBox="1"/>
          <p:nvPr/>
        </p:nvSpPr>
        <p:spPr>
          <a:xfrm>
            <a:off x="4400729" y="4708573"/>
            <a:ext cx="759799" cy="6001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100" dirty="0"/>
              <a:t>Day before 60th</a:t>
            </a:r>
          </a:p>
        </p:txBody>
      </p:sp>
      <p:sp>
        <p:nvSpPr>
          <p:cNvPr id="22" name="TextBox 21">
            <a:extLst>
              <a:ext uri="{FF2B5EF4-FFF2-40B4-BE49-F238E27FC236}">
                <a16:creationId xmlns:a16="http://schemas.microsoft.com/office/drawing/2014/main" id="{87CCFCAD-E128-E226-0785-082C3A5E5144}"/>
              </a:ext>
            </a:extLst>
          </p:cNvPr>
          <p:cNvSpPr txBox="1"/>
          <p:nvPr/>
        </p:nvSpPr>
        <p:spPr>
          <a:xfrm>
            <a:off x="5920560" y="5131540"/>
            <a:ext cx="759799" cy="43088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100" dirty="0"/>
              <a:t>Date Joined</a:t>
            </a:r>
          </a:p>
        </p:txBody>
      </p:sp>
      <p:sp>
        <p:nvSpPr>
          <p:cNvPr id="23" name="TextBox 22">
            <a:extLst>
              <a:ext uri="{FF2B5EF4-FFF2-40B4-BE49-F238E27FC236}">
                <a16:creationId xmlns:a16="http://schemas.microsoft.com/office/drawing/2014/main" id="{A4076E06-5F93-3681-79E2-5746A46BF02E}"/>
              </a:ext>
            </a:extLst>
          </p:cNvPr>
          <p:cNvSpPr txBox="1"/>
          <p:nvPr/>
        </p:nvSpPr>
        <p:spPr>
          <a:xfrm>
            <a:off x="9968547" y="5033785"/>
            <a:ext cx="759799" cy="6001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100" dirty="0"/>
              <a:t>Day before 60th</a:t>
            </a:r>
          </a:p>
        </p:txBody>
      </p:sp>
    </p:spTree>
    <p:extLst>
      <p:ext uri="{BB962C8B-B14F-4D97-AF65-F5344CB8AC3E}">
        <p14:creationId xmlns:p14="http://schemas.microsoft.com/office/powerpoint/2010/main" val="188063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P spid="13" grpId="0" animBg="1"/>
      <p:bldP spid="14" grpId="0" animBg="1"/>
      <p:bldP spid="16" grpId="0" animBg="1"/>
      <p:bldP spid="18" grpId="0" animBg="1"/>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10">
            <a:extLst>
              <a:ext uri="{FF2B5EF4-FFF2-40B4-BE49-F238E27FC236}">
                <a16:creationId xmlns:a16="http://schemas.microsoft.com/office/drawing/2014/main" id="{5006A920-3872-B307-39EF-334ECC4DE153}"/>
              </a:ext>
            </a:extLst>
          </p:cNvPr>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45" y="641320"/>
            <a:ext cx="5276697" cy="326756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10">
            <a:extLst>
              <a:ext uri="{FF2B5EF4-FFF2-40B4-BE49-F238E27FC236}">
                <a16:creationId xmlns:a16="http://schemas.microsoft.com/office/drawing/2014/main" id="{54F4370F-BCE7-4BE8-81D3-28B8AEE3F4A2}"/>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145" y="3908884"/>
            <a:ext cx="5276697" cy="284681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2CC571F3-9138-122E-1B70-814423DF386A}"/>
              </a:ext>
            </a:extLst>
          </p:cNvPr>
          <p:cNvSpPr txBox="1"/>
          <p:nvPr/>
        </p:nvSpPr>
        <p:spPr>
          <a:xfrm>
            <a:off x="6148397" y="910709"/>
            <a:ext cx="5676900" cy="4524315"/>
          </a:xfrm>
          <a:prstGeom prst="rect">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dirty="0"/>
              <a:t>This is a summary of your </a:t>
            </a:r>
            <a:r>
              <a:rPr lang="en-GB" b="1" u="sng" dirty="0"/>
              <a:t>rolled back position </a:t>
            </a:r>
            <a:r>
              <a:rPr lang="en-GB" dirty="0"/>
              <a:t>for benefit built up until 31 March 2024, and not projected until age 60.  </a:t>
            </a:r>
          </a:p>
          <a:p>
            <a:endParaRPr lang="en-GB" dirty="0"/>
          </a:p>
          <a:p>
            <a:r>
              <a:rPr lang="en-GB" dirty="0"/>
              <a:t>Note the “page 8” amount will be different, this amount is shown on “page 5”.</a:t>
            </a:r>
          </a:p>
          <a:p>
            <a:endParaRPr lang="en-GB" dirty="0"/>
          </a:p>
          <a:p>
            <a:r>
              <a:rPr lang="en-GB" dirty="0"/>
              <a:t>Note – Figure stated is for “Death </a:t>
            </a:r>
            <a:r>
              <a:rPr lang="en-GB" b="1" u="sng" dirty="0"/>
              <a:t>in retirement</a:t>
            </a:r>
            <a:r>
              <a:rPr lang="en-GB" dirty="0"/>
              <a:t> spouse/partner.”  Shown 50% of the above figure.</a:t>
            </a:r>
          </a:p>
          <a:p>
            <a:endParaRPr lang="en-GB" dirty="0"/>
          </a:p>
          <a:p>
            <a:r>
              <a:rPr lang="en-GB" dirty="0"/>
              <a:t>For the avoidance of doubt – the figures provided are what you have built up so far (as of 31 March 2024) if you remain in the scheme until 60.  It does reflect the additional pension you will build up from 1 April 2024 to retirement at 60.</a:t>
            </a:r>
          </a:p>
          <a:p>
            <a:endParaRPr lang="en-GB" dirty="0"/>
          </a:p>
        </p:txBody>
      </p:sp>
      <p:sp>
        <p:nvSpPr>
          <p:cNvPr id="9" name="TextBox 8">
            <a:extLst>
              <a:ext uri="{FF2B5EF4-FFF2-40B4-BE49-F238E27FC236}">
                <a16:creationId xmlns:a16="http://schemas.microsoft.com/office/drawing/2014/main" id="{85290D7C-FB1F-C502-B93F-417757EADCEF}"/>
              </a:ext>
            </a:extLst>
          </p:cNvPr>
          <p:cNvSpPr txBox="1"/>
          <p:nvPr/>
        </p:nvSpPr>
        <p:spPr>
          <a:xfrm>
            <a:off x="6148396" y="5690071"/>
            <a:ext cx="5676897" cy="369332"/>
          </a:xfrm>
          <a:prstGeom prst="rect">
            <a:avLst/>
          </a:prstGeom>
          <a:noFill/>
          <a:ln w="38100">
            <a:solidFill>
              <a:srgbClr val="FF0000"/>
            </a:solidFill>
          </a:ln>
        </p:spPr>
        <p:txBody>
          <a:bodyPr wrap="square" rtlCol="0">
            <a:spAutoFit/>
          </a:bodyPr>
          <a:lstStyle/>
          <a:p>
            <a:r>
              <a:rPr lang="en-GB" dirty="0"/>
              <a:t>“Contributions” will be covered later in the presentation.</a:t>
            </a:r>
          </a:p>
        </p:txBody>
      </p:sp>
      <p:cxnSp>
        <p:nvCxnSpPr>
          <p:cNvPr id="13" name="Straight Connector 12">
            <a:extLst>
              <a:ext uri="{FF2B5EF4-FFF2-40B4-BE49-F238E27FC236}">
                <a16:creationId xmlns:a16="http://schemas.microsoft.com/office/drawing/2014/main" id="{D945C4CC-09D6-FB75-A863-51AF108652B7}"/>
              </a:ext>
            </a:extLst>
          </p:cNvPr>
          <p:cNvCxnSpPr/>
          <p:nvPr/>
        </p:nvCxnSpPr>
        <p:spPr>
          <a:xfrm>
            <a:off x="5721292" y="0"/>
            <a:ext cx="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14" name="Arrow: Right 13">
            <a:extLst>
              <a:ext uri="{FF2B5EF4-FFF2-40B4-BE49-F238E27FC236}">
                <a16:creationId xmlns:a16="http://schemas.microsoft.com/office/drawing/2014/main" id="{057CD229-E4D1-2A13-AD08-5276A2A2E479}"/>
              </a:ext>
            </a:extLst>
          </p:cNvPr>
          <p:cNvSpPr/>
          <p:nvPr/>
        </p:nvSpPr>
        <p:spPr>
          <a:xfrm>
            <a:off x="5064155" y="2219325"/>
            <a:ext cx="979447" cy="19209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Right 14">
            <a:extLst>
              <a:ext uri="{FF2B5EF4-FFF2-40B4-BE49-F238E27FC236}">
                <a16:creationId xmlns:a16="http://schemas.microsoft.com/office/drawing/2014/main" id="{756BBEB6-B2AD-89CC-F498-F383F3456FBC}"/>
              </a:ext>
            </a:extLst>
          </p:cNvPr>
          <p:cNvSpPr/>
          <p:nvPr/>
        </p:nvSpPr>
        <p:spPr>
          <a:xfrm rot="362838">
            <a:off x="2999169" y="2662276"/>
            <a:ext cx="3041968" cy="20752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A2DC6BA3-F717-263B-6C20-79C0F5939A57}"/>
              </a:ext>
            </a:extLst>
          </p:cNvPr>
          <p:cNvSpPr txBox="1"/>
          <p:nvPr/>
        </p:nvSpPr>
        <p:spPr>
          <a:xfrm>
            <a:off x="35189" y="0"/>
            <a:ext cx="5448607" cy="646331"/>
          </a:xfrm>
          <a:prstGeom prst="rect">
            <a:avLst/>
          </a:prstGeom>
          <a:noFill/>
        </p:spPr>
        <p:txBody>
          <a:bodyPr wrap="square" rtlCol="0">
            <a:spAutoFit/>
          </a:bodyPr>
          <a:lstStyle/>
          <a:p>
            <a:r>
              <a:rPr lang="en-GB" sz="3600" dirty="0"/>
              <a:t>ABS-RSS:  Page 4</a:t>
            </a:r>
          </a:p>
        </p:txBody>
      </p:sp>
      <p:sp>
        <p:nvSpPr>
          <p:cNvPr id="2" name="TextBox 1">
            <a:extLst>
              <a:ext uri="{FF2B5EF4-FFF2-40B4-BE49-F238E27FC236}">
                <a16:creationId xmlns:a16="http://schemas.microsoft.com/office/drawing/2014/main" id="{31A2A605-1286-BBE7-E8B3-D03CF60C2F7C}"/>
              </a:ext>
            </a:extLst>
          </p:cNvPr>
          <p:cNvSpPr txBox="1"/>
          <p:nvPr/>
        </p:nvSpPr>
        <p:spPr>
          <a:xfrm>
            <a:off x="2018923" y="2134643"/>
            <a:ext cx="977778" cy="261610"/>
          </a:xfrm>
          <a:prstGeom prst="rect">
            <a:avLst/>
          </a:prstGeom>
          <a:solidFill>
            <a:schemeClr val="bg1"/>
          </a:solidFill>
        </p:spPr>
        <p:txBody>
          <a:bodyPr wrap="square" rtlCol="0">
            <a:spAutoFit/>
          </a:bodyPr>
          <a:lstStyle/>
          <a:p>
            <a:r>
              <a:rPr lang="en-GB" sz="1100" dirty="0"/>
              <a:t>£ Amount</a:t>
            </a:r>
          </a:p>
        </p:txBody>
      </p:sp>
      <p:sp>
        <p:nvSpPr>
          <p:cNvPr id="3" name="TextBox 2">
            <a:extLst>
              <a:ext uri="{FF2B5EF4-FFF2-40B4-BE49-F238E27FC236}">
                <a16:creationId xmlns:a16="http://schemas.microsoft.com/office/drawing/2014/main" id="{5CADAC7F-3965-B2C7-EEAD-0061D784C1EB}"/>
              </a:ext>
            </a:extLst>
          </p:cNvPr>
          <p:cNvSpPr txBox="1"/>
          <p:nvPr/>
        </p:nvSpPr>
        <p:spPr>
          <a:xfrm>
            <a:off x="2018923" y="2429797"/>
            <a:ext cx="977778" cy="261610"/>
          </a:xfrm>
          <a:prstGeom prst="rect">
            <a:avLst/>
          </a:prstGeom>
          <a:solidFill>
            <a:schemeClr val="bg1"/>
          </a:solidFill>
        </p:spPr>
        <p:txBody>
          <a:bodyPr wrap="square" rtlCol="0">
            <a:spAutoFit/>
          </a:bodyPr>
          <a:lstStyle/>
          <a:p>
            <a:r>
              <a:rPr lang="en-GB" sz="1100" dirty="0"/>
              <a:t>£ Amount</a:t>
            </a:r>
          </a:p>
        </p:txBody>
      </p:sp>
      <p:sp>
        <p:nvSpPr>
          <p:cNvPr id="4" name="TextBox 3">
            <a:extLst>
              <a:ext uri="{FF2B5EF4-FFF2-40B4-BE49-F238E27FC236}">
                <a16:creationId xmlns:a16="http://schemas.microsoft.com/office/drawing/2014/main" id="{5DB12E84-4B9D-34D6-A2CD-11BAE2884CD8}"/>
              </a:ext>
            </a:extLst>
          </p:cNvPr>
          <p:cNvSpPr txBox="1"/>
          <p:nvPr/>
        </p:nvSpPr>
        <p:spPr>
          <a:xfrm>
            <a:off x="460217" y="5171880"/>
            <a:ext cx="1142245" cy="261610"/>
          </a:xfrm>
          <a:prstGeom prst="rect">
            <a:avLst/>
          </a:prstGeom>
          <a:solidFill>
            <a:schemeClr val="bg1"/>
          </a:solidFill>
        </p:spPr>
        <p:txBody>
          <a:bodyPr wrap="square" rtlCol="0">
            <a:spAutoFit/>
          </a:bodyPr>
          <a:lstStyle/>
          <a:p>
            <a:r>
              <a:rPr lang="en-GB" sz="1100" dirty="0"/>
              <a:t>£ Amount</a:t>
            </a:r>
          </a:p>
        </p:txBody>
      </p:sp>
    </p:spTree>
    <p:extLst>
      <p:ext uri="{BB962C8B-B14F-4D97-AF65-F5344CB8AC3E}">
        <p14:creationId xmlns:p14="http://schemas.microsoft.com/office/powerpoint/2010/main" val="1294047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EC9CD39-25FE-31B4-3A5C-3BDB34A1B846}"/>
              </a:ext>
            </a:extLst>
          </p:cNvPr>
          <p:cNvPicPr>
            <a:picLocks noChangeAspect="1"/>
          </p:cNvPicPr>
          <p:nvPr/>
        </p:nvPicPr>
        <p:blipFill>
          <a:blip r:embed="rId2"/>
          <a:stretch>
            <a:fillRect/>
          </a:stretch>
        </p:blipFill>
        <p:spPr>
          <a:xfrm>
            <a:off x="303236" y="1077764"/>
            <a:ext cx="5221255" cy="443237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cxnSp>
        <p:nvCxnSpPr>
          <p:cNvPr id="5" name="Straight Connector 4">
            <a:extLst>
              <a:ext uri="{FF2B5EF4-FFF2-40B4-BE49-F238E27FC236}">
                <a16:creationId xmlns:a16="http://schemas.microsoft.com/office/drawing/2014/main" id="{58012339-BDE3-F465-E15B-8D70CE7181B5}"/>
              </a:ext>
            </a:extLst>
          </p:cNvPr>
          <p:cNvCxnSpPr/>
          <p:nvPr/>
        </p:nvCxnSpPr>
        <p:spPr>
          <a:xfrm>
            <a:off x="5721292" y="0"/>
            <a:ext cx="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 Placeholder 3">
            <a:extLst>
              <a:ext uri="{FF2B5EF4-FFF2-40B4-BE49-F238E27FC236}">
                <a16:creationId xmlns:a16="http://schemas.microsoft.com/office/drawing/2014/main" id="{4BE917BC-B181-908A-7E35-A3C920994CB9}"/>
              </a:ext>
            </a:extLst>
          </p:cNvPr>
          <p:cNvSpPr>
            <a:spLocks noGrp="1"/>
          </p:cNvSpPr>
          <p:nvPr>
            <p:ph type="body" sz="half" idx="2"/>
          </p:nvPr>
        </p:nvSpPr>
        <p:spPr>
          <a:xfrm>
            <a:off x="5796793" y="342620"/>
            <a:ext cx="6233020" cy="3219730"/>
          </a:xfrm>
        </p:spPr>
        <p:txBody>
          <a:bodyPr>
            <a:noAutofit/>
          </a:bodyPr>
          <a:lstStyle/>
          <a:p>
            <a:r>
              <a:rPr lang="en-US" sz="1600" b="1" u="sng" dirty="0">
                <a:latin typeface="Arial" panose="020B0604020202020204" pitchFamily="34" charset="0"/>
                <a:cs typeface="Arial" panose="020B0604020202020204" pitchFamily="34" charset="0"/>
              </a:rPr>
              <a:t>Terminology</a:t>
            </a:r>
          </a:p>
          <a:p>
            <a:endParaRPr lang="en-US" sz="1050" dirty="0">
              <a:latin typeface="Arial" panose="020B0604020202020204" pitchFamily="34" charset="0"/>
              <a:cs typeface="Arial" panose="020B0604020202020204" pitchFamily="34" charset="0"/>
            </a:endParaRPr>
          </a:p>
          <a:p>
            <a:r>
              <a:rPr lang="en-US" sz="1600" b="1" dirty="0">
                <a:solidFill>
                  <a:schemeClr val="accent1"/>
                </a:solidFill>
                <a:latin typeface="Arial" panose="020B0604020202020204" pitchFamily="34" charset="0"/>
                <a:cs typeface="Arial" panose="020B0604020202020204" pitchFamily="34" charset="0"/>
              </a:rPr>
              <a:t>“Current Benefits” </a:t>
            </a:r>
            <a:r>
              <a:rPr lang="en-US" sz="1600" dirty="0">
                <a:latin typeface="Arial" panose="020B0604020202020204" pitchFamily="34" charset="0"/>
                <a:cs typeface="Arial" panose="020B0604020202020204" pitchFamily="34" charset="0"/>
              </a:rPr>
              <a:t>–  Rolled back benefits, i.e. your benefits if you remained in your legacy scheme in the remedy period.</a:t>
            </a:r>
          </a:p>
          <a:p>
            <a:endParaRPr lang="en-US" sz="1600" dirty="0">
              <a:latin typeface="Arial" panose="020B0604020202020204" pitchFamily="34" charset="0"/>
              <a:cs typeface="Arial" panose="020B0604020202020204" pitchFamily="34" charset="0"/>
            </a:endParaRPr>
          </a:p>
          <a:p>
            <a:r>
              <a:rPr lang="en-US" sz="1600" b="1" dirty="0">
                <a:solidFill>
                  <a:schemeClr val="accent1"/>
                </a:solidFill>
                <a:latin typeface="Arial" panose="020B0604020202020204" pitchFamily="34" charset="0"/>
                <a:cs typeface="Arial" panose="020B0604020202020204" pitchFamily="34" charset="0"/>
              </a:rPr>
              <a:t>“Alternative Benefits” </a:t>
            </a:r>
            <a:r>
              <a:rPr lang="en-US" sz="1600" dirty="0">
                <a:latin typeface="Arial" panose="020B0604020202020204" pitchFamily="34" charset="0"/>
                <a:cs typeface="Arial" panose="020B0604020202020204" pitchFamily="34" charset="0"/>
              </a:rPr>
              <a:t>–  Benefits if you choose to be in FPS2015 from 1 April 2015.</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For FPS1992 and Special 2006 would assume “current benefits” would be higher values.  FPS2006 could be based on individual career path.</a:t>
            </a:r>
          </a:p>
          <a:p>
            <a:endParaRPr lang="en-US" sz="16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3B25B4C-8280-764B-5DE2-A36A9DEBCFD4}"/>
              </a:ext>
            </a:extLst>
          </p:cNvPr>
          <p:cNvSpPr txBox="1"/>
          <p:nvPr/>
        </p:nvSpPr>
        <p:spPr>
          <a:xfrm>
            <a:off x="5918094" y="3714613"/>
            <a:ext cx="5880682" cy="2800767"/>
          </a:xfrm>
          <a:prstGeom prst="rect">
            <a:avLst/>
          </a:prstGeom>
          <a:solidFill>
            <a:schemeClr val="accent4">
              <a:lumMod val="20000"/>
              <a:lumOff val="80000"/>
            </a:schemeClr>
          </a:solidFill>
        </p:spPr>
        <p:txBody>
          <a:bodyPr wrap="square" rtlCol="0">
            <a:spAutoFit/>
          </a:bodyPr>
          <a:lstStyle/>
          <a:p>
            <a:r>
              <a:rPr lang="en-GB" sz="1600" dirty="0">
                <a:latin typeface="Arial" panose="020B0604020202020204" pitchFamily="34" charset="0"/>
                <a:cs typeface="Arial" panose="020B0604020202020204" pitchFamily="34" charset="0"/>
              </a:rPr>
              <a:t>Noteworthy;</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“Benefits as at 31/03/2024” that would be payable at 60.  Does not take into consideration benefits built up after 31/03/2024 until age 60.</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“Assume you do not exchange for a lump sum” – these figures do not take to account any lump sum calculations.</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“Total Pension” is the figure you should see on the “at a glance” page.</a:t>
            </a:r>
          </a:p>
        </p:txBody>
      </p:sp>
      <p:sp>
        <p:nvSpPr>
          <p:cNvPr id="9" name="TextBox 8">
            <a:extLst>
              <a:ext uri="{FF2B5EF4-FFF2-40B4-BE49-F238E27FC236}">
                <a16:creationId xmlns:a16="http://schemas.microsoft.com/office/drawing/2014/main" id="{7F349BD7-3C43-4969-76E3-0921F9031D9C}"/>
              </a:ext>
            </a:extLst>
          </p:cNvPr>
          <p:cNvSpPr txBox="1"/>
          <p:nvPr/>
        </p:nvSpPr>
        <p:spPr>
          <a:xfrm>
            <a:off x="35189" y="0"/>
            <a:ext cx="5448607" cy="646331"/>
          </a:xfrm>
          <a:prstGeom prst="rect">
            <a:avLst/>
          </a:prstGeom>
          <a:noFill/>
        </p:spPr>
        <p:txBody>
          <a:bodyPr wrap="square" rtlCol="0">
            <a:spAutoFit/>
          </a:bodyPr>
          <a:lstStyle/>
          <a:p>
            <a:r>
              <a:rPr lang="en-GB" sz="3600" dirty="0"/>
              <a:t>ABS-RSS:  Page 5</a:t>
            </a:r>
          </a:p>
        </p:txBody>
      </p:sp>
      <p:cxnSp>
        <p:nvCxnSpPr>
          <p:cNvPr id="11" name="Straight Arrow Connector 10">
            <a:extLst>
              <a:ext uri="{FF2B5EF4-FFF2-40B4-BE49-F238E27FC236}">
                <a16:creationId xmlns:a16="http://schemas.microsoft.com/office/drawing/2014/main" id="{A6F30C22-1B60-904B-6E65-AAADDC285722}"/>
              </a:ext>
            </a:extLst>
          </p:cNvPr>
          <p:cNvCxnSpPr>
            <a:cxnSpLocks/>
          </p:cNvCxnSpPr>
          <p:nvPr/>
        </p:nvCxnSpPr>
        <p:spPr>
          <a:xfrm flipV="1">
            <a:off x="1790700" y="1195599"/>
            <a:ext cx="4006093" cy="208100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B0B044B-E20D-2C77-C146-8521F9282D42}"/>
              </a:ext>
            </a:extLst>
          </p:cNvPr>
          <p:cNvCxnSpPr>
            <a:cxnSpLocks/>
            <a:endCxn id="7" idx="1"/>
          </p:cNvCxnSpPr>
          <p:nvPr/>
        </p:nvCxnSpPr>
        <p:spPr>
          <a:xfrm flipV="1">
            <a:off x="4019550" y="1952485"/>
            <a:ext cx="1777243" cy="134146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72B2FAD-A310-4715-58EE-CE8DA2F2D6AD}"/>
              </a:ext>
            </a:extLst>
          </p:cNvPr>
          <p:cNvSpPr txBox="1"/>
          <p:nvPr/>
        </p:nvSpPr>
        <p:spPr>
          <a:xfrm>
            <a:off x="1682436" y="3418173"/>
            <a:ext cx="771054" cy="230832"/>
          </a:xfrm>
          <a:prstGeom prst="rect">
            <a:avLst/>
          </a:prstGeom>
          <a:solidFill>
            <a:schemeClr val="bg1"/>
          </a:solidFill>
        </p:spPr>
        <p:txBody>
          <a:bodyPr wrap="square" rtlCol="0">
            <a:spAutoFit/>
          </a:bodyPr>
          <a:lstStyle/>
          <a:p>
            <a:r>
              <a:rPr lang="en-GB" sz="900" dirty="0"/>
              <a:t>£ Amount</a:t>
            </a:r>
          </a:p>
        </p:txBody>
      </p:sp>
      <p:sp>
        <p:nvSpPr>
          <p:cNvPr id="3" name="TextBox 2">
            <a:extLst>
              <a:ext uri="{FF2B5EF4-FFF2-40B4-BE49-F238E27FC236}">
                <a16:creationId xmlns:a16="http://schemas.microsoft.com/office/drawing/2014/main" id="{2AFCD72A-0DFA-5B36-8122-BF9B10F756AE}"/>
              </a:ext>
            </a:extLst>
          </p:cNvPr>
          <p:cNvSpPr txBox="1"/>
          <p:nvPr/>
        </p:nvSpPr>
        <p:spPr>
          <a:xfrm>
            <a:off x="1682436" y="3649005"/>
            <a:ext cx="771054" cy="230832"/>
          </a:xfrm>
          <a:prstGeom prst="rect">
            <a:avLst/>
          </a:prstGeom>
          <a:solidFill>
            <a:schemeClr val="bg1"/>
          </a:solidFill>
        </p:spPr>
        <p:txBody>
          <a:bodyPr wrap="square" rtlCol="0">
            <a:spAutoFit/>
          </a:bodyPr>
          <a:lstStyle/>
          <a:p>
            <a:r>
              <a:rPr lang="en-GB" sz="900" dirty="0"/>
              <a:t>£ Amount</a:t>
            </a:r>
          </a:p>
        </p:txBody>
      </p:sp>
      <p:sp>
        <p:nvSpPr>
          <p:cNvPr id="4" name="TextBox 3">
            <a:extLst>
              <a:ext uri="{FF2B5EF4-FFF2-40B4-BE49-F238E27FC236}">
                <a16:creationId xmlns:a16="http://schemas.microsoft.com/office/drawing/2014/main" id="{26C70BC0-B91A-5741-4D57-65C7A17F9FDE}"/>
              </a:ext>
            </a:extLst>
          </p:cNvPr>
          <p:cNvSpPr txBox="1"/>
          <p:nvPr/>
        </p:nvSpPr>
        <p:spPr>
          <a:xfrm>
            <a:off x="1682436" y="3924085"/>
            <a:ext cx="771054" cy="230832"/>
          </a:xfrm>
          <a:prstGeom prst="rect">
            <a:avLst/>
          </a:prstGeom>
          <a:solidFill>
            <a:schemeClr val="bg1"/>
          </a:solidFill>
        </p:spPr>
        <p:txBody>
          <a:bodyPr wrap="square" rtlCol="0">
            <a:spAutoFit/>
          </a:bodyPr>
          <a:lstStyle/>
          <a:p>
            <a:r>
              <a:rPr lang="en-GB" sz="900" dirty="0"/>
              <a:t>£ Amount</a:t>
            </a:r>
          </a:p>
        </p:txBody>
      </p:sp>
      <p:sp>
        <p:nvSpPr>
          <p:cNvPr id="10" name="TextBox 9">
            <a:extLst>
              <a:ext uri="{FF2B5EF4-FFF2-40B4-BE49-F238E27FC236}">
                <a16:creationId xmlns:a16="http://schemas.microsoft.com/office/drawing/2014/main" id="{652344E1-BB15-AB85-CB22-C79EACDEF1BE}"/>
              </a:ext>
            </a:extLst>
          </p:cNvPr>
          <p:cNvSpPr txBox="1"/>
          <p:nvPr/>
        </p:nvSpPr>
        <p:spPr>
          <a:xfrm>
            <a:off x="3790379" y="3407609"/>
            <a:ext cx="771054" cy="230832"/>
          </a:xfrm>
          <a:prstGeom prst="rect">
            <a:avLst/>
          </a:prstGeom>
          <a:solidFill>
            <a:schemeClr val="bg1"/>
          </a:solidFill>
        </p:spPr>
        <p:txBody>
          <a:bodyPr wrap="square" rtlCol="0">
            <a:spAutoFit/>
          </a:bodyPr>
          <a:lstStyle/>
          <a:p>
            <a:r>
              <a:rPr lang="en-GB" sz="900" dirty="0"/>
              <a:t>£ Amount</a:t>
            </a:r>
          </a:p>
        </p:txBody>
      </p:sp>
      <p:sp>
        <p:nvSpPr>
          <p:cNvPr id="13" name="TextBox 12">
            <a:extLst>
              <a:ext uri="{FF2B5EF4-FFF2-40B4-BE49-F238E27FC236}">
                <a16:creationId xmlns:a16="http://schemas.microsoft.com/office/drawing/2014/main" id="{157A0757-9C47-0144-DF68-21FB3FE54A51}"/>
              </a:ext>
            </a:extLst>
          </p:cNvPr>
          <p:cNvSpPr txBox="1"/>
          <p:nvPr/>
        </p:nvSpPr>
        <p:spPr>
          <a:xfrm>
            <a:off x="3790379" y="3638441"/>
            <a:ext cx="771054" cy="230832"/>
          </a:xfrm>
          <a:prstGeom prst="rect">
            <a:avLst/>
          </a:prstGeom>
          <a:solidFill>
            <a:schemeClr val="bg1"/>
          </a:solidFill>
        </p:spPr>
        <p:txBody>
          <a:bodyPr wrap="square" rtlCol="0">
            <a:spAutoFit/>
          </a:bodyPr>
          <a:lstStyle/>
          <a:p>
            <a:r>
              <a:rPr lang="en-GB" sz="900" dirty="0"/>
              <a:t>£ Amount</a:t>
            </a:r>
          </a:p>
        </p:txBody>
      </p:sp>
      <p:sp>
        <p:nvSpPr>
          <p:cNvPr id="14" name="TextBox 13">
            <a:extLst>
              <a:ext uri="{FF2B5EF4-FFF2-40B4-BE49-F238E27FC236}">
                <a16:creationId xmlns:a16="http://schemas.microsoft.com/office/drawing/2014/main" id="{950FB498-5EF7-A003-A03D-5CAB3D3DB136}"/>
              </a:ext>
            </a:extLst>
          </p:cNvPr>
          <p:cNvSpPr txBox="1"/>
          <p:nvPr/>
        </p:nvSpPr>
        <p:spPr>
          <a:xfrm>
            <a:off x="3790379" y="3913521"/>
            <a:ext cx="771054" cy="230832"/>
          </a:xfrm>
          <a:prstGeom prst="rect">
            <a:avLst/>
          </a:prstGeom>
          <a:solidFill>
            <a:schemeClr val="bg1"/>
          </a:solidFill>
        </p:spPr>
        <p:txBody>
          <a:bodyPr wrap="square" rtlCol="0">
            <a:spAutoFit/>
          </a:bodyPr>
          <a:lstStyle/>
          <a:p>
            <a:r>
              <a:rPr lang="en-GB" sz="900" dirty="0"/>
              <a:t>£ Amount</a:t>
            </a:r>
          </a:p>
        </p:txBody>
      </p:sp>
    </p:spTree>
    <p:extLst>
      <p:ext uri="{BB962C8B-B14F-4D97-AF65-F5344CB8AC3E}">
        <p14:creationId xmlns:p14="http://schemas.microsoft.com/office/powerpoint/2010/main" val="2523758187"/>
      </p:ext>
    </p:extLst>
  </p:cSld>
  <p:clrMapOvr>
    <a:masterClrMapping/>
  </p:clrMapOvr>
</p:sld>
</file>

<file path=ppt/theme/theme1.xml><?xml version="1.0" encoding="utf-8"?>
<a:theme xmlns:a="http://schemas.openxmlformats.org/drawingml/2006/main" name="Theme1">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5403D3AA-3190-4B44-ACEF-2C2926A0556E}" vid="{F55FFE74-F74F-4D08-A42D-5AAB258F5F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Presentation2</Template>
  <TotalTime>5690</TotalTime>
  <Words>3269</Words>
  <Application>Microsoft Office PowerPoint</Application>
  <PresentationFormat>Widescreen</PresentationFormat>
  <Paragraphs>521</Paragraphs>
  <Slides>44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Arial Black</vt:lpstr>
      <vt:lpstr>Calibri</vt:lpstr>
      <vt:lpstr>Calibri Light</vt:lpstr>
      <vt:lpstr>Helvetica Neue</vt:lpstr>
      <vt:lpstr>Theme1</vt:lpstr>
      <vt:lpstr>PowerPoint Presentation</vt:lpstr>
      <vt:lpstr>Purpose</vt:lpstr>
      <vt:lpstr>Areas to be Covered</vt:lpstr>
      <vt:lpstr>How to get your ABS-RSS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and Why?</vt:lpstr>
      <vt:lpstr>PowerPoint Presentation</vt:lpstr>
      <vt:lpstr>PowerPoint Presentation</vt:lpstr>
      <vt:lpstr>PowerPoint Presentation</vt:lpstr>
      <vt:lpstr>PowerPoint Presentation</vt:lpstr>
      <vt:lpstr>PowerPoint Presentation</vt:lpstr>
      <vt:lpstr>PowerPoint Presentation</vt:lpstr>
      <vt:lpstr>FPS 1992 &amp; Special FPS 2006 options</vt:lpstr>
      <vt:lpstr>PowerPoint Presentation</vt:lpstr>
      <vt:lpstr>Contributions (2006)</vt:lpstr>
      <vt:lpstr>FPS 2006</vt:lpstr>
      <vt:lpstr>PowerPoint Presentation</vt:lpstr>
      <vt:lpstr>PowerPoint Presentation</vt:lpstr>
      <vt:lpstr>PowerPoint Presentation</vt:lpstr>
      <vt:lpstr>PowerPoint Presentation</vt:lpstr>
      <vt:lpstr>PowerPoint Presentation</vt:lpstr>
      <vt:lpstr>PowerPoint Presentation</vt:lpstr>
    </vt:vector>
  </TitlesOfParts>
  <Company>Cumbria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Long, Simon</dc:creator>
  <cp:lastModifiedBy>Long, Simon</cp:lastModifiedBy>
  <cp:revision>24</cp:revision>
  <dcterms:created xsi:type="dcterms:W3CDTF">2025-01-07T15:13:44Z</dcterms:created>
  <dcterms:modified xsi:type="dcterms:W3CDTF">2025-02-13T13:18:18Z</dcterms:modified>
  <cp:contentStatus/>
</cp:coreProperties>
</file>